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72" r:id="rId4"/>
  </p:sldMasterIdLst>
  <p:notesMasterIdLst>
    <p:notesMasterId r:id="rId56"/>
  </p:notesMasterIdLst>
  <p:sldIdLst>
    <p:sldId id="256" r:id="rId5"/>
    <p:sldId id="680" r:id="rId6"/>
    <p:sldId id="720" r:id="rId7"/>
    <p:sldId id="731" r:id="rId8"/>
    <p:sldId id="732" r:id="rId9"/>
    <p:sldId id="740" r:id="rId10"/>
    <p:sldId id="739" r:id="rId11"/>
    <p:sldId id="733" r:id="rId12"/>
    <p:sldId id="734" r:id="rId13"/>
    <p:sldId id="735" r:id="rId14"/>
    <p:sldId id="724" r:id="rId15"/>
    <p:sldId id="725" r:id="rId16"/>
    <p:sldId id="729" r:id="rId17"/>
    <p:sldId id="736" r:id="rId18"/>
    <p:sldId id="728" r:id="rId19"/>
    <p:sldId id="726" r:id="rId20"/>
    <p:sldId id="730" r:id="rId21"/>
    <p:sldId id="715" r:id="rId22"/>
    <p:sldId id="716" r:id="rId23"/>
    <p:sldId id="719" r:id="rId24"/>
    <p:sldId id="727" r:id="rId25"/>
    <p:sldId id="708" r:id="rId26"/>
    <p:sldId id="266" r:id="rId27"/>
    <p:sldId id="265" r:id="rId28"/>
    <p:sldId id="264" r:id="rId29"/>
    <p:sldId id="271" r:id="rId30"/>
    <p:sldId id="713" r:id="rId31"/>
    <p:sldId id="291" r:id="rId32"/>
    <p:sldId id="285" r:id="rId33"/>
    <p:sldId id="293" r:id="rId34"/>
    <p:sldId id="294" r:id="rId35"/>
    <p:sldId id="295" r:id="rId36"/>
    <p:sldId id="296" r:id="rId37"/>
    <p:sldId id="297" r:id="rId38"/>
    <p:sldId id="298" r:id="rId39"/>
    <p:sldId id="697" r:id="rId40"/>
    <p:sldId id="695" r:id="rId41"/>
    <p:sldId id="699" r:id="rId42"/>
    <p:sldId id="717" r:id="rId43"/>
    <p:sldId id="700" r:id="rId44"/>
    <p:sldId id="709" r:id="rId45"/>
    <p:sldId id="738" r:id="rId46"/>
    <p:sldId id="714" r:id="rId47"/>
    <p:sldId id="710" r:id="rId48"/>
    <p:sldId id="718" r:id="rId49"/>
    <p:sldId id="721" r:id="rId50"/>
    <p:sldId id="299" r:id="rId51"/>
    <p:sldId id="693" r:id="rId52"/>
    <p:sldId id="682" r:id="rId53"/>
    <p:sldId id="737" r:id="rId54"/>
    <p:sldId id="28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FFEC"/>
    <a:srgbClr val="456B69"/>
    <a:srgbClr val="4D4D4D"/>
    <a:srgbClr val="8FB7B5"/>
    <a:srgbClr val="C7CCD3"/>
    <a:srgbClr val="7ABAF9"/>
    <a:srgbClr val="9CBEBD"/>
    <a:srgbClr val="466A5F"/>
    <a:srgbClr val="4742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2D75B-8323-407C-86EE-A9EAC52AA3B6}" v="4" dt="2023-12-11T12:40:14.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2" autoAdjust="0"/>
    <p:restoredTop sz="85922" autoAdjust="0"/>
  </p:normalViewPr>
  <p:slideViewPr>
    <p:cSldViewPr snapToGrid="0">
      <p:cViewPr varScale="1">
        <p:scale>
          <a:sx n="76" d="100"/>
          <a:sy n="76" d="100"/>
        </p:scale>
        <p:origin x="118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3AC1C-1024-42A0-954C-DCCC738E7D61}" type="datetimeFigureOut">
              <a:rPr lang="en-GB" smtClean="0"/>
              <a:t>22/01/2024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1B0B4-3826-4DF1-BCAF-67C7EB087DCF}" type="slidenum">
              <a:rPr lang="en-GB" smtClean="0"/>
              <a:t>‹#›</a:t>
            </a:fld>
            <a:endParaRPr lang="en-GB"/>
          </a:p>
        </p:txBody>
      </p:sp>
    </p:spTree>
    <p:extLst>
      <p:ext uri="{BB962C8B-B14F-4D97-AF65-F5344CB8AC3E}">
        <p14:creationId xmlns:p14="http://schemas.microsoft.com/office/powerpoint/2010/main" val="2837255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Item Response Theory for NLP: From IRT to Measurement Layouts</a:t>
            </a:r>
          </a:p>
          <a:p>
            <a:endParaRPr lang="en-US" dirty="0"/>
          </a:p>
          <a:p>
            <a:r>
              <a:rPr lang="en-US" dirty="0"/>
              <a:t>With the advent of general-purpose systems in AI, such as large language models, their evaluation is finally transitioning from the reporting of aggregate performance on some benchmarks to the extraction of capabilities in more well-thought measurement experiments, in a way that should resemble the theory and practice of psychological measurement. I will illustrate some examples where Factor Analysis and Item Response Theory have been applied to AI evaluation in the past. In these psychometric approaches, estimating capabilities excels over measuring performance in that capabilities aim to be independent from the task distribution. However, the parameters and factors in these models are still highly dependent on the underlying population of AI systems, which are more arbitrary and changing than human or animal populations. To address this issue, we need a more cognitive, intrinsic approach, identifying task demands and mapping the capabilities that can meet these demands. Under this perspective, I will present a new approach referred to as 'measurement layouts', </a:t>
            </a:r>
            <a:r>
              <a:rPr lang="en-US" dirty="0" err="1"/>
              <a:t>generalised</a:t>
            </a:r>
            <a:r>
              <a:rPr lang="en-US" dirty="0"/>
              <a:t> (non-linear) Hierarchical Bayesian Networks that can infer the latent capabilities of a single AI system from observed performance and task demands, and then predict performance for new tasks. Measurement layouts provide understanding of what makes an individual AI system fail and anticipation of performance for future tasks. At the end of the talk, I'll invite attendees to an open discussion on how measurement layouts compare to other novel approaches such as Assessors (performance models trained on test data) and more traditional approaches such as Structural Equation Modelling (if used for individuals).</a:t>
            </a:r>
          </a:p>
          <a:p>
            <a:endParaRPr lang="en-GB" dirty="0"/>
          </a:p>
        </p:txBody>
      </p:sp>
      <p:sp>
        <p:nvSpPr>
          <p:cNvPr id="4" name="Slide Number Placeholder 3"/>
          <p:cNvSpPr>
            <a:spLocks noGrp="1"/>
          </p:cNvSpPr>
          <p:nvPr>
            <p:ph type="sldNum" sz="quarter" idx="5"/>
          </p:nvPr>
        </p:nvSpPr>
        <p:spPr/>
        <p:txBody>
          <a:bodyPr/>
          <a:lstStyle/>
          <a:p>
            <a:fld id="{2791B0B4-3826-4DF1-BCAF-67C7EB087DCF}" type="slidenum">
              <a:rPr lang="en-GB" smtClean="0"/>
              <a:t>1</a:t>
            </a:fld>
            <a:endParaRPr lang="en-GB"/>
          </a:p>
        </p:txBody>
      </p:sp>
    </p:spTree>
    <p:extLst>
      <p:ext uri="{BB962C8B-B14F-4D97-AF65-F5344CB8AC3E}">
        <p14:creationId xmlns:p14="http://schemas.microsoft.com/office/powerpoint/2010/main" val="3410546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791B0B4-3826-4DF1-BCAF-67C7EB087DCF}" type="slidenum">
              <a:rPr lang="en-GB" smtClean="0"/>
              <a:t>17</a:t>
            </a:fld>
            <a:endParaRPr lang="en-GB"/>
          </a:p>
        </p:txBody>
      </p:sp>
    </p:spTree>
    <p:extLst>
      <p:ext uri="{BB962C8B-B14F-4D97-AF65-F5344CB8AC3E}">
        <p14:creationId xmlns:p14="http://schemas.microsoft.com/office/powerpoint/2010/main" val="256920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791B0B4-3826-4DF1-BCAF-67C7EB087DCF}" type="slidenum">
              <a:rPr lang="en-GB" smtClean="0"/>
              <a:t>18</a:t>
            </a:fld>
            <a:endParaRPr lang="en-GB"/>
          </a:p>
        </p:txBody>
      </p:sp>
    </p:spTree>
    <p:extLst>
      <p:ext uri="{BB962C8B-B14F-4D97-AF65-F5344CB8AC3E}">
        <p14:creationId xmlns:p14="http://schemas.microsoft.com/office/powerpoint/2010/main" val="158361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791B0B4-3826-4DF1-BCAF-67C7EB087DCF}" type="slidenum">
              <a:rPr lang="en-GB" smtClean="0"/>
              <a:t>19</a:t>
            </a:fld>
            <a:endParaRPr lang="en-GB"/>
          </a:p>
        </p:txBody>
      </p:sp>
    </p:spTree>
    <p:extLst>
      <p:ext uri="{BB962C8B-B14F-4D97-AF65-F5344CB8AC3E}">
        <p14:creationId xmlns:p14="http://schemas.microsoft.com/office/powerpoint/2010/main" val="1946958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791B0B4-3826-4DF1-BCAF-67C7EB087DCF}" type="slidenum">
              <a:rPr lang="en-GB" smtClean="0"/>
              <a:t>26</a:t>
            </a:fld>
            <a:endParaRPr lang="en-GB"/>
          </a:p>
        </p:txBody>
      </p:sp>
    </p:spTree>
    <p:extLst>
      <p:ext uri="{BB962C8B-B14F-4D97-AF65-F5344CB8AC3E}">
        <p14:creationId xmlns:p14="http://schemas.microsoft.com/office/powerpoint/2010/main" val="3485900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791B0B4-3826-4DF1-BCAF-67C7EB087DCF}" type="slidenum">
              <a:rPr lang="en-GB" smtClean="0"/>
              <a:t>44</a:t>
            </a:fld>
            <a:endParaRPr lang="en-GB"/>
          </a:p>
        </p:txBody>
      </p:sp>
    </p:spTree>
    <p:extLst>
      <p:ext uri="{BB962C8B-B14F-4D97-AF65-F5344CB8AC3E}">
        <p14:creationId xmlns:p14="http://schemas.microsoft.com/office/powerpoint/2010/main" val="223956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791B0B4-3826-4DF1-BCAF-67C7EB087DCF}" type="slidenum">
              <a:rPr lang="en-GB" smtClean="0"/>
              <a:t>46</a:t>
            </a:fld>
            <a:endParaRPr lang="en-GB"/>
          </a:p>
        </p:txBody>
      </p:sp>
    </p:spTree>
    <p:extLst>
      <p:ext uri="{BB962C8B-B14F-4D97-AF65-F5344CB8AC3E}">
        <p14:creationId xmlns:p14="http://schemas.microsoft.com/office/powerpoint/2010/main" val="2954756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45031E1-EE03-4A21-84DD-7F31FFA4BFDB}" type="datetime1">
              <a:rPr lang="en-GB" smtClean="0"/>
              <a:t>22/01/2024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C31630-02F8-4074-8CE5-AA36F489A788}" type="slidenum">
              <a:rPr lang="en-GB" smtClean="0"/>
              <a:t>‹#›</a:t>
            </a:fld>
            <a:endParaRPr lang="en-GB"/>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51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144AE3-8A7A-43CD-946A-F48405F243C4}" type="datetime1">
              <a:rPr lang="en-GB" smtClean="0"/>
              <a:t>22/01/2024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C31630-02F8-4074-8CE5-AA36F489A788}" type="slidenum">
              <a:rPr lang="en-GB" smtClean="0"/>
              <a:t>‹#›</a:t>
            </a:fld>
            <a:endParaRPr lang="en-GB"/>
          </a:p>
        </p:txBody>
      </p:sp>
    </p:spTree>
    <p:extLst>
      <p:ext uri="{BB962C8B-B14F-4D97-AF65-F5344CB8AC3E}">
        <p14:creationId xmlns:p14="http://schemas.microsoft.com/office/powerpoint/2010/main" val="1155946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86391D-6BFA-4DDB-99A9-965ADF8A9B25}" type="datetime1">
              <a:rPr lang="en-GB" smtClean="0"/>
              <a:t>22/01/2024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C31630-02F8-4074-8CE5-AA36F489A788}"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838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56B69"/>
                </a:solidFil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400"/>
            </a:lvl1pPr>
            <a:lvl2pPr marL="265176" indent="-137160">
              <a:buFont typeface="Wingdings" panose="05000000000000000000" pitchFamily="2" charset="2"/>
              <a:buChar char="§"/>
              <a:defRPr sz="2000">
                <a:solidFill>
                  <a:srgbClr val="456B69"/>
                </a:solidFill>
              </a:defRPr>
            </a:lvl2pPr>
            <a:lvl3pPr marL="448056" indent="-137160">
              <a:buFont typeface="Courier New" panose="02070309020205020404" pitchFamily="49" charset="0"/>
              <a:buChar char="o"/>
              <a:defRPr sz="1600"/>
            </a:lvl3pPr>
            <a:lvl4pPr marL="594360" indent="-137160">
              <a:buFont typeface="Arial" panose="020B0604020202020204" pitchFamily="34" charset="0"/>
              <a:buChar char="•"/>
              <a:defRPr sz="1600">
                <a:solidFill>
                  <a:srgbClr val="456B69"/>
                </a:solidFill>
              </a:defRPr>
            </a:lvl4pPr>
            <a:lvl5pPr marL="777240" indent="-137160">
              <a:buFont typeface="Corbel" panose="020B0503020204020204" pitchFamily="34" charset="0"/>
              <a:buChar cha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583F8BE-316F-4E67-AA36-C8D70D70518B}" type="datetime1">
              <a:rPr lang="en-GB" smtClean="0"/>
              <a:t>22/01/2024</a:t>
            </a:fld>
            <a:endParaRPr lang="en-GB"/>
          </a:p>
        </p:txBody>
      </p:sp>
      <p:sp>
        <p:nvSpPr>
          <p:cNvPr id="5" name="Footer Placeholder 4"/>
          <p:cNvSpPr>
            <a:spLocks noGrp="1"/>
          </p:cNvSpPr>
          <p:nvPr>
            <p:ph type="ftr" sz="quarter" idx="11"/>
          </p:nvPr>
        </p:nvSpPr>
        <p:spPr/>
        <p:txBody>
          <a:bodyPr/>
          <a:lstStyle>
            <a:lvl1pPr>
              <a:defRPr>
                <a:solidFill>
                  <a:srgbClr val="456B69"/>
                </a:solidFill>
              </a:defRPr>
            </a:lvl1pPr>
          </a:lstStyle>
          <a:p>
            <a:r>
              <a:rPr lang="en-US" dirty="0"/>
              <a:t>Item Response Theory for NLP</a:t>
            </a:r>
            <a:endParaRPr lang="en-GB" dirty="0"/>
          </a:p>
        </p:txBody>
      </p:sp>
      <p:sp>
        <p:nvSpPr>
          <p:cNvPr id="6" name="Slide Number Placeholder 5"/>
          <p:cNvSpPr>
            <a:spLocks noGrp="1"/>
          </p:cNvSpPr>
          <p:nvPr>
            <p:ph type="sldNum" sz="quarter" idx="12"/>
          </p:nvPr>
        </p:nvSpPr>
        <p:spPr/>
        <p:txBody>
          <a:bodyPr/>
          <a:lstStyle/>
          <a:p>
            <a:fld id="{12C31630-02F8-4074-8CE5-AA36F489A788}" type="slidenum">
              <a:rPr lang="en-GB" smtClean="0"/>
              <a:t>‹#›</a:t>
            </a:fld>
            <a:endParaRPr lang="en-GB"/>
          </a:p>
        </p:txBody>
      </p:sp>
    </p:spTree>
    <p:extLst>
      <p:ext uri="{BB962C8B-B14F-4D97-AF65-F5344CB8AC3E}">
        <p14:creationId xmlns:p14="http://schemas.microsoft.com/office/powerpoint/2010/main" val="752615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470422-701B-4346-8845-667D0F64847E}" type="datetime1">
              <a:rPr lang="en-GB" smtClean="0"/>
              <a:t>22/01/2024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2C31630-02F8-4074-8CE5-AA36F489A788}" type="slidenum">
              <a:rPr lang="en-GB" smtClean="0"/>
              <a:t>‹#›</a:t>
            </a:fld>
            <a:endParaRPr lang="en-GB"/>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945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D5630-6B63-4F36-9D5F-C53E271AEA70}" type="datetime1">
              <a:rPr lang="en-GB" smtClean="0"/>
              <a:t>22/01/2024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C31630-02F8-4074-8CE5-AA36F489A788}" type="slidenum">
              <a:rPr lang="en-GB" smtClean="0"/>
              <a:t>‹#›</a:t>
            </a:fld>
            <a:endParaRPr lang="en-GB"/>
          </a:p>
        </p:txBody>
      </p:sp>
    </p:spTree>
    <p:extLst>
      <p:ext uri="{BB962C8B-B14F-4D97-AF65-F5344CB8AC3E}">
        <p14:creationId xmlns:p14="http://schemas.microsoft.com/office/powerpoint/2010/main" val="299123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1BD936-F9AC-4A9C-B729-D01835825146}" type="datetime1">
              <a:rPr lang="en-GB" smtClean="0"/>
              <a:t>22/01/2024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2C31630-02F8-4074-8CE5-AA36F489A788}" type="slidenum">
              <a:rPr lang="en-GB" smtClean="0"/>
              <a:t>‹#›</a:t>
            </a:fld>
            <a:endParaRPr lang="en-GB"/>
          </a:p>
        </p:txBody>
      </p:sp>
    </p:spTree>
    <p:extLst>
      <p:ext uri="{BB962C8B-B14F-4D97-AF65-F5344CB8AC3E}">
        <p14:creationId xmlns:p14="http://schemas.microsoft.com/office/powerpoint/2010/main" val="131469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F16671-3569-4D17-A9D8-0A9D0C5F3DEB}" type="datetime1">
              <a:rPr lang="en-GB" smtClean="0"/>
              <a:t>22/01/2024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2C31630-02F8-4074-8CE5-AA36F489A788}" type="slidenum">
              <a:rPr lang="en-GB" smtClean="0"/>
              <a:t>‹#›</a:t>
            </a:fld>
            <a:endParaRPr lang="en-GB"/>
          </a:p>
        </p:txBody>
      </p:sp>
    </p:spTree>
    <p:extLst>
      <p:ext uri="{BB962C8B-B14F-4D97-AF65-F5344CB8AC3E}">
        <p14:creationId xmlns:p14="http://schemas.microsoft.com/office/powerpoint/2010/main" val="1207121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37F2EB-AE4B-470C-A4A2-91A3BE7C10CA}" type="datetime1">
              <a:rPr lang="en-GB" smtClean="0"/>
              <a:t>22/01/2024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2C31630-02F8-4074-8CE5-AA36F489A788}" type="slidenum">
              <a:rPr lang="en-GB" smtClean="0"/>
              <a:t>‹#›</a:t>
            </a:fld>
            <a:endParaRPr lang="en-GB"/>
          </a:p>
        </p:txBody>
      </p:sp>
    </p:spTree>
    <p:extLst>
      <p:ext uri="{BB962C8B-B14F-4D97-AF65-F5344CB8AC3E}">
        <p14:creationId xmlns:p14="http://schemas.microsoft.com/office/powerpoint/2010/main" val="1015576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F8F4425-E5E3-461D-A01C-E2C71FF5F3E9}" type="datetime1">
              <a:rPr lang="en-GB" smtClean="0"/>
              <a:t>22/01/2024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C31630-02F8-4074-8CE5-AA36F489A788}" type="slidenum">
              <a:rPr lang="en-GB" smtClean="0"/>
              <a:t>‹#›</a:t>
            </a:fld>
            <a:endParaRPr lang="en-GB"/>
          </a:p>
        </p:txBody>
      </p:sp>
    </p:spTree>
    <p:extLst>
      <p:ext uri="{BB962C8B-B14F-4D97-AF65-F5344CB8AC3E}">
        <p14:creationId xmlns:p14="http://schemas.microsoft.com/office/powerpoint/2010/main" val="320716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0F7868-AA39-4DB6-B202-1696D8A1C476}" type="datetime1">
              <a:rPr lang="en-GB" smtClean="0"/>
              <a:t>22/01/2024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2C31630-02F8-4074-8CE5-AA36F489A788}" type="slidenum">
              <a:rPr lang="en-GB" smtClean="0"/>
              <a:t>‹#›</a:t>
            </a:fld>
            <a:endParaRPr lang="en-GB"/>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8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6F6DC3BE-39EC-4D35-882C-D1EDFAFD5859}" type="datetime1">
              <a:rPr lang="en-GB" smtClean="0"/>
              <a:t>22/01/2024</a:t>
            </a:fld>
            <a:endParaRPr lang="en-GB"/>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GB"/>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12C31630-02F8-4074-8CE5-AA36F489A788}"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942373"/>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Lst>
  <p:hf hdr="0" dt="0"/>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hyperlink" Target="http://youremovingtovancouver.blogspot.com/2010/04/insight-into-vancouver-neighborhoods.html" TargetMode="External"/><Relationship Id="rId5" Type="http://schemas.openxmlformats.org/officeDocument/2006/relationships/image" Target="../media/image28.jp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31.JP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predictable-ai.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mailto:jorallo@dsic.upv.es" TargetMode="External"/><Relationship Id="rId7" Type="http://schemas.openxmlformats.org/officeDocument/2006/relationships/image" Target="../media/image6.png"/><Relationship Id="rId2" Type="http://schemas.openxmlformats.org/officeDocument/2006/relationships/hyperlink" Target="http://josephorallo.webs.upv.es/"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61F2-442E-4A89-B796-825DFA4EF698}"/>
              </a:ext>
            </a:extLst>
          </p:cNvPr>
          <p:cNvSpPr>
            <a:spLocks noGrp="1"/>
          </p:cNvSpPr>
          <p:nvPr>
            <p:ph type="ctrTitle"/>
          </p:nvPr>
        </p:nvSpPr>
        <p:spPr>
          <a:xfrm>
            <a:off x="457200" y="4960137"/>
            <a:ext cx="7772400" cy="1463040"/>
          </a:xfrm>
        </p:spPr>
        <p:txBody>
          <a:bodyPr>
            <a:noAutofit/>
          </a:bodyPr>
          <a:lstStyle/>
          <a:p>
            <a:pPr algn="l"/>
            <a:r>
              <a:rPr lang="en-GB" sz="1800" cap="none" baseline="30000" dirty="0">
                <a:solidFill>
                  <a:srgbClr val="456B69"/>
                </a:solidFill>
              </a:rPr>
              <a:t>1</a:t>
            </a:r>
            <a:r>
              <a:rPr lang="en-GB" sz="1800" cap="none" dirty="0">
                <a:solidFill>
                  <a:srgbClr val="456B69"/>
                </a:solidFill>
              </a:rPr>
              <a:t> VRAIN, </a:t>
            </a:r>
            <a:r>
              <a:rPr lang="en-GB" sz="1800" cap="none" dirty="0" err="1">
                <a:solidFill>
                  <a:srgbClr val="456B69"/>
                </a:solidFill>
              </a:rPr>
              <a:t>Universitat</a:t>
            </a:r>
            <a:r>
              <a:rPr lang="en-GB" sz="1800" cap="none" dirty="0">
                <a:solidFill>
                  <a:srgbClr val="456B69"/>
                </a:solidFill>
              </a:rPr>
              <a:t> </a:t>
            </a:r>
            <a:r>
              <a:rPr lang="en-GB" sz="1800" cap="none" dirty="0" err="1">
                <a:solidFill>
                  <a:srgbClr val="456B69"/>
                </a:solidFill>
              </a:rPr>
              <a:t>Politècnica</a:t>
            </a:r>
            <a:r>
              <a:rPr lang="en-GB" sz="1800" cap="none" dirty="0">
                <a:solidFill>
                  <a:srgbClr val="456B69"/>
                </a:solidFill>
              </a:rPr>
              <a:t> de </a:t>
            </a:r>
            <a:r>
              <a:rPr lang="en-GB" sz="1800" cap="none" dirty="0" err="1">
                <a:solidFill>
                  <a:srgbClr val="456B69"/>
                </a:solidFill>
              </a:rPr>
              <a:t>València</a:t>
            </a:r>
            <a:br>
              <a:rPr lang="en-GB" sz="1800" cap="none" dirty="0">
                <a:solidFill>
                  <a:srgbClr val="456B69"/>
                </a:solidFill>
              </a:rPr>
            </a:br>
            <a:r>
              <a:rPr lang="en-GB" sz="1800" cap="none" baseline="30000" dirty="0">
                <a:solidFill>
                  <a:srgbClr val="456B69"/>
                </a:solidFill>
              </a:rPr>
              <a:t>2 </a:t>
            </a:r>
            <a:r>
              <a:rPr lang="en-GB" sz="1800" cap="none" dirty="0">
                <a:solidFill>
                  <a:srgbClr val="456B69"/>
                </a:solidFill>
              </a:rPr>
              <a:t>Leverhulme Centre for the Future of Intelligence, University of Cambridge</a:t>
            </a:r>
            <a:br>
              <a:rPr lang="en-GB" sz="1800" cap="none" dirty="0">
                <a:solidFill>
                  <a:srgbClr val="456B69"/>
                </a:solidFill>
              </a:rPr>
            </a:br>
            <a:r>
              <a:rPr lang="en-GB" sz="1800" cap="none" baseline="30000" dirty="0">
                <a:solidFill>
                  <a:srgbClr val="456B69"/>
                </a:solidFill>
              </a:rPr>
              <a:t>3 </a:t>
            </a:r>
            <a:r>
              <a:rPr lang="en-GB" sz="1800" cap="none" dirty="0">
                <a:solidFill>
                  <a:srgbClr val="456B69"/>
                </a:solidFill>
              </a:rPr>
              <a:t>Centre for the Study of Existential Risk, University of Cambridge</a:t>
            </a:r>
            <a:br>
              <a:rPr lang="en-GB" sz="1800" cap="none" dirty="0">
                <a:solidFill>
                  <a:srgbClr val="456B69"/>
                </a:solidFill>
              </a:rPr>
            </a:br>
            <a:br>
              <a:rPr lang="en-GB" sz="1800" cap="none" dirty="0">
                <a:solidFill>
                  <a:srgbClr val="456B69"/>
                </a:solidFill>
              </a:rPr>
            </a:br>
            <a:r>
              <a:rPr lang="en-GB" sz="1400" cap="none" dirty="0">
                <a:solidFill>
                  <a:srgbClr val="456B69"/>
                </a:solidFill>
              </a:rPr>
              <a:t>http://josephorallo.webs.upv.es/  </a:t>
            </a:r>
            <a:br>
              <a:rPr lang="en-GB" sz="1400" cap="none" dirty="0">
                <a:solidFill>
                  <a:srgbClr val="456B69"/>
                </a:solidFill>
              </a:rPr>
            </a:br>
            <a:endParaRPr lang="en-GB" sz="1400" cap="none" dirty="0">
              <a:solidFill>
                <a:srgbClr val="456B69"/>
              </a:solidFill>
            </a:endParaRPr>
          </a:p>
        </p:txBody>
      </p:sp>
      <p:sp>
        <p:nvSpPr>
          <p:cNvPr id="4" name="TextBox 3">
            <a:extLst>
              <a:ext uri="{FF2B5EF4-FFF2-40B4-BE49-F238E27FC236}">
                <a16:creationId xmlns:a16="http://schemas.microsoft.com/office/drawing/2014/main" id="{32C50FDC-E804-4377-98C9-0C61B1CE5E7E}"/>
              </a:ext>
            </a:extLst>
          </p:cNvPr>
          <p:cNvSpPr txBox="1"/>
          <p:nvPr/>
        </p:nvSpPr>
        <p:spPr>
          <a:xfrm>
            <a:off x="653143" y="1439721"/>
            <a:ext cx="11165190" cy="2369880"/>
          </a:xfrm>
          <a:prstGeom prst="rect">
            <a:avLst/>
          </a:prstGeom>
          <a:noFill/>
        </p:spPr>
        <p:txBody>
          <a:bodyPr wrap="square" rtlCol="0">
            <a:spAutoFit/>
          </a:bodyPr>
          <a:lstStyle/>
          <a:p>
            <a:pPr>
              <a:lnSpc>
                <a:spcPts val="6000"/>
              </a:lnSpc>
            </a:pPr>
            <a:r>
              <a:rPr lang="en-US" sz="6000" dirty="0">
                <a:solidFill>
                  <a:schemeClr val="bg1"/>
                </a:solidFill>
                <a:latin typeface="+mj-lt"/>
              </a:rPr>
              <a:t>Item Response Theory for NLP:</a:t>
            </a:r>
          </a:p>
          <a:p>
            <a:pPr>
              <a:lnSpc>
                <a:spcPts val="6000"/>
              </a:lnSpc>
            </a:pPr>
            <a:r>
              <a:rPr lang="en-US" sz="6000" dirty="0">
                <a:solidFill>
                  <a:schemeClr val="bg1"/>
                </a:solidFill>
                <a:latin typeface="+mj-lt"/>
              </a:rPr>
              <a:t>Lesson 4. Advanced Topics</a:t>
            </a:r>
          </a:p>
          <a:p>
            <a:endParaRPr lang="en-GB" sz="2400" dirty="0">
              <a:solidFill>
                <a:schemeClr val="bg1"/>
              </a:solidFill>
              <a:latin typeface="+mj-lt"/>
            </a:endParaRPr>
          </a:p>
          <a:p>
            <a:r>
              <a:rPr lang="en-GB" sz="2400" dirty="0">
                <a:solidFill>
                  <a:schemeClr val="bg1"/>
                </a:solidFill>
                <a:latin typeface="+mj-lt"/>
              </a:rPr>
              <a:t>José Hernández-Orallo</a:t>
            </a:r>
            <a:r>
              <a:rPr lang="en-GB" sz="2400" baseline="30000" dirty="0">
                <a:solidFill>
                  <a:schemeClr val="bg1"/>
                </a:solidFill>
                <a:latin typeface="+mj-lt"/>
              </a:rPr>
              <a:t>1,2,3</a:t>
            </a:r>
          </a:p>
        </p:txBody>
      </p:sp>
      <p:pic>
        <p:nvPicPr>
          <p:cNvPr id="19" name="Picture 18">
            <a:extLst>
              <a:ext uri="{FF2B5EF4-FFF2-40B4-BE49-F238E27FC236}">
                <a16:creationId xmlns:a16="http://schemas.microsoft.com/office/drawing/2014/main" id="{AAE1136A-C082-4CDF-97E0-6048C6F9E7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299" y="4985630"/>
            <a:ext cx="1279203" cy="426401"/>
          </a:xfrm>
          <a:prstGeom prst="rect">
            <a:avLst/>
          </a:prstGeom>
        </p:spPr>
      </p:pic>
      <p:pic>
        <p:nvPicPr>
          <p:cNvPr id="20" name="Picture 19">
            <a:extLst>
              <a:ext uri="{FF2B5EF4-FFF2-40B4-BE49-F238E27FC236}">
                <a16:creationId xmlns:a16="http://schemas.microsoft.com/office/drawing/2014/main" id="{7FD0819E-264F-4BF9-8E79-32A18FCD56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9616" y="5531709"/>
            <a:ext cx="2988717" cy="439293"/>
          </a:xfrm>
          <a:prstGeom prst="rect">
            <a:avLst/>
          </a:prstGeom>
        </p:spPr>
      </p:pic>
      <p:pic>
        <p:nvPicPr>
          <p:cNvPr id="21" name="Picture 20">
            <a:extLst>
              <a:ext uri="{FF2B5EF4-FFF2-40B4-BE49-F238E27FC236}">
                <a16:creationId xmlns:a16="http://schemas.microsoft.com/office/drawing/2014/main" id="{799883BF-A529-455C-9A6B-95FEB3701F46}"/>
              </a:ext>
            </a:extLst>
          </p:cNvPr>
          <p:cNvPicPr>
            <a:picLocks noChangeAspect="1"/>
          </p:cNvPicPr>
          <p:nvPr/>
        </p:nvPicPr>
        <p:blipFill>
          <a:blip r:embed="rId5"/>
          <a:stretch>
            <a:fillRect/>
          </a:stretch>
        </p:blipFill>
        <p:spPr>
          <a:xfrm>
            <a:off x="10323976" y="5051857"/>
            <a:ext cx="1650120" cy="295285"/>
          </a:xfrm>
          <a:prstGeom prst="rect">
            <a:avLst/>
          </a:prstGeom>
        </p:spPr>
      </p:pic>
      <p:pic>
        <p:nvPicPr>
          <p:cNvPr id="1026" name="Picture 2" descr="Centre for the Study of Existential Risk - CRASSH">
            <a:extLst>
              <a:ext uri="{FF2B5EF4-FFF2-40B4-BE49-F238E27FC236}">
                <a16:creationId xmlns:a16="http://schemas.microsoft.com/office/drawing/2014/main" id="{4C130E29-3C5B-45B5-98A8-12C8F21A8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4021" y="6090680"/>
            <a:ext cx="2159909" cy="392218"/>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FE5231F5-4E67-416F-8F5F-C49474E5A2AD}"/>
              </a:ext>
            </a:extLst>
          </p:cNvPr>
          <p:cNvSpPr txBox="1">
            <a:spLocks/>
          </p:cNvSpPr>
          <p:nvPr/>
        </p:nvSpPr>
        <p:spPr>
          <a:xfrm>
            <a:off x="5506496" y="3440760"/>
            <a:ext cx="6685503" cy="799644"/>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5000" kern="1200" cap="all" spc="200" baseline="0">
                <a:solidFill>
                  <a:schemeClr val="tx1">
                    <a:lumMod val="90000"/>
                    <a:lumOff val="10000"/>
                  </a:schemeClr>
                </a:solidFill>
                <a:latin typeface="+mj-lt"/>
                <a:ea typeface="+mj-ea"/>
                <a:cs typeface="+mj-cs"/>
              </a:defRPr>
            </a:lvl1pPr>
          </a:lstStyle>
          <a:p>
            <a:pPr algn="ctr"/>
            <a:r>
              <a:rPr lang="en-US" sz="2400" cap="none" dirty="0">
                <a:solidFill>
                  <a:srgbClr val="456B69"/>
                </a:solidFill>
              </a:rPr>
              <a:t>EACL Tutorial,</a:t>
            </a:r>
            <a:r>
              <a:rPr lang="pt-BR" sz="2400" cap="none" dirty="0">
                <a:solidFill>
                  <a:srgbClr val="456B69"/>
                </a:solidFill>
              </a:rPr>
              <a:t> March 2024</a:t>
            </a:r>
            <a:endParaRPr lang="en-US" sz="2400" cap="none" dirty="0">
              <a:solidFill>
                <a:srgbClr val="456B69"/>
              </a:solidFill>
            </a:endParaRPr>
          </a:p>
          <a:p>
            <a:pPr algn="ctr"/>
            <a:r>
              <a:rPr lang="pt-BR" sz="1800" cap="none" dirty="0">
                <a:solidFill>
                  <a:srgbClr val="456B69"/>
                </a:solidFill>
              </a:rPr>
              <a:t>John P. Lalor, Pedro Rodriguez, João Sedoc, Jose Hernandez-Orallo, </a:t>
            </a:r>
            <a:endParaRPr lang="en-GB" sz="1800" cap="none" dirty="0">
              <a:solidFill>
                <a:srgbClr val="456B69"/>
              </a:solidFill>
            </a:endParaRPr>
          </a:p>
        </p:txBody>
      </p:sp>
    </p:spTree>
    <p:extLst>
      <p:ext uri="{BB962C8B-B14F-4D97-AF65-F5344CB8AC3E}">
        <p14:creationId xmlns:p14="http://schemas.microsoft.com/office/powerpoint/2010/main" val="2483362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1167872" cy="1499616"/>
          </a:xfrm>
        </p:spPr>
        <p:txBody>
          <a:bodyPr/>
          <a:lstStyle/>
          <a:p>
            <a:r>
              <a:rPr lang="ca-ES-valencia" dirty="0"/>
              <a:t>ITEM RESPONSE SURFACES : </a:t>
            </a:r>
            <a:r>
              <a:rPr lang="ca-ES-valencia" dirty="0" err="1"/>
              <a:t>partially</a:t>
            </a:r>
            <a:r>
              <a:rPr lang="ca-ES-valencia" dirty="0"/>
              <a:t> </a:t>
            </a:r>
            <a:r>
              <a:rPr lang="ca-ES-valencia" dirty="0" err="1"/>
              <a:t>compensatory</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10</a:t>
            </a:fld>
            <a:endParaRPr lang="en-GB"/>
          </a:p>
        </p:txBody>
      </p:sp>
      <p:sp>
        <p:nvSpPr>
          <p:cNvPr id="11" name="TextBox 10">
            <a:extLst>
              <a:ext uri="{FF2B5EF4-FFF2-40B4-BE49-F238E27FC236}">
                <a16:creationId xmlns:a16="http://schemas.microsoft.com/office/drawing/2014/main" id="{DCA57AA2-4964-0085-33EE-765EF7BA064F}"/>
              </a:ext>
            </a:extLst>
          </p:cNvPr>
          <p:cNvSpPr txBox="1"/>
          <p:nvPr/>
        </p:nvSpPr>
        <p:spPr>
          <a:xfrm>
            <a:off x="1447610" y="6300087"/>
            <a:ext cx="10829610" cy="307777"/>
          </a:xfrm>
          <a:prstGeom prst="rect">
            <a:avLst/>
          </a:prstGeom>
          <a:noFill/>
        </p:spPr>
        <p:txBody>
          <a:bodyPr wrap="square">
            <a:spAutoFit/>
          </a:bodyPr>
          <a:lstStyle/>
          <a:p>
            <a:r>
              <a:rPr lang="en-US" sz="1400" b="0" i="0" dirty="0" err="1">
                <a:solidFill>
                  <a:schemeClr val="bg1">
                    <a:lumMod val="75000"/>
                  </a:schemeClr>
                </a:solidFill>
                <a:effectLst/>
                <a:latin typeface="Arial Narrow" panose="020B0606020202030204" pitchFamily="34" charset="0"/>
              </a:rPr>
              <a:t>Reckase</a:t>
            </a:r>
            <a:r>
              <a:rPr lang="en-US" sz="1400" b="0" i="0" dirty="0">
                <a:solidFill>
                  <a:schemeClr val="bg1">
                    <a:lumMod val="75000"/>
                  </a:schemeClr>
                </a:solidFill>
                <a:effectLst/>
                <a:latin typeface="Arial Narrow" panose="020B0606020202030204" pitchFamily="34" charset="0"/>
              </a:rPr>
              <a:t>, M. D. (2006). 18 Multidimensional Item Response Theory. </a:t>
            </a:r>
            <a:r>
              <a:rPr lang="en-US" sz="1400" b="0" i="1" dirty="0">
                <a:solidFill>
                  <a:schemeClr val="bg1">
                    <a:lumMod val="75000"/>
                  </a:schemeClr>
                </a:solidFill>
                <a:effectLst/>
                <a:latin typeface="Arial Narrow" panose="020B0606020202030204" pitchFamily="34" charset="0"/>
              </a:rPr>
              <a:t>Handbook of statistics</a:t>
            </a:r>
            <a:r>
              <a:rPr lang="en-US" sz="1400" b="0" i="0" dirty="0">
                <a:solidFill>
                  <a:schemeClr val="bg1">
                    <a:lumMod val="75000"/>
                  </a:schemeClr>
                </a:solidFill>
                <a:effectLst/>
                <a:latin typeface="Arial Narrow" panose="020B0606020202030204" pitchFamily="34" charset="0"/>
              </a:rPr>
              <a:t>, </a:t>
            </a:r>
            <a:r>
              <a:rPr lang="en-US" sz="1400" b="0" i="1" dirty="0">
                <a:solidFill>
                  <a:schemeClr val="bg1">
                    <a:lumMod val="75000"/>
                  </a:schemeClr>
                </a:solidFill>
                <a:effectLst/>
                <a:latin typeface="Arial Narrow" panose="020B0606020202030204" pitchFamily="34" charset="0"/>
              </a:rPr>
              <a:t>26</a:t>
            </a:r>
            <a:r>
              <a:rPr lang="en-US" sz="1400" b="0" i="0" dirty="0">
                <a:solidFill>
                  <a:schemeClr val="bg1">
                    <a:lumMod val="75000"/>
                  </a:schemeClr>
                </a:solidFill>
                <a:effectLst/>
                <a:latin typeface="Arial Narrow" panose="020B0606020202030204" pitchFamily="34" charset="0"/>
              </a:rPr>
              <a:t>, 607-642.</a:t>
            </a:r>
            <a:endParaRPr lang="en-GB" sz="1400" dirty="0">
              <a:solidFill>
                <a:schemeClr val="bg1">
                  <a:lumMod val="75000"/>
                </a:schemeClr>
              </a:solidFill>
              <a:latin typeface="Arial Narrow" panose="020B0606020202030204" pitchFamily="34" charset="0"/>
            </a:endParaRPr>
          </a:p>
        </p:txBody>
      </p:sp>
      <p:pic>
        <p:nvPicPr>
          <p:cNvPr id="6" name="Picture 5">
            <a:extLst>
              <a:ext uri="{FF2B5EF4-FFF2-40B4-BE49-F238E27FC236}">
                <a16:creationId xmlns:a16="http://schemas.microsoft.com/office/drawing/2014/main" id="{C9C3ACCE-2F46-8BA2-D6A2-E27937E0DBB8}"/>
              </a:ext>
            </a:extLst>
          </p:cNvPr>
          <p:cNvPicPr>
            <a:picLocks noChangeAspect="1"/>
          </p:cNvPicPr>
          <p:nvPr/>
        </p:nvPicPr>
        <p:blipFill>
          <a:blip r:embed="rId2"/>
          <a:stretch>
            <a:fillRect/>
          </a:stretch>
        </p:blipFill>
        <p:spPr>
          <a:xfrm>
            <a:off x="1852899" y="1659935"/>
            <a:ext cx="8312566" cy="4168284"/>
          </a:xfrm>
          <a:prstGeom prst="rect">
            <a:avLst/>
          </a:prstGeom>
        </p:spPr>
      </p:pic>
      <p:pic>
        <p:nvPicPr>
          <p:cNvPr id="9" name="Picture 8">
            <a:extLst>
              <a:ext uri="{FF2B5EF4-FFF2-40B4-BE49-F238E27FC236}">
                <a16:creationId xmlns:a16="http://schemas.microsoft.com/office/drawing/2014/main" id="{309D43BE-000A-E279-43F4-63F3DC409490}"/>
              </a:ext>
            </a:extLst>
          </p:cNvPr>
          <p:cNvPicPr>
            <a:picLocks noChangeAspect="1"/>
          </p:cNvPicPr>
          <p:nvPr/>
        </p:nvPicPr>
        <p:blipFill>
          <a:blip r:embed="rId3"/>
          <a:stretch>
            <a:fillRect/>
          </a:stretch>
        </p:blipFill>
        <p:spPr>
          <a:xfrm>
            <a:off x="2460945" y="5830786"/>
            <a:ext cx="7270110" cy="441998"/>
          </a:xfrm>
          <a:prstGeom prst="rect">
            <a:avLst/>
          </a:prstGeom>
        </p:spPr>
      </p:pic>
    </p:spTree>
    <p:extLst>
      <p:ext uri="{BB962C8B-B14F-4D97-AF65-F5344CB8AC3E}">
        <p14:creationId xmlns:p14="http://schemas.microsoft.com/office/powerpoint/2010/main" val="2690468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11</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en-GB" sz="6000" dirty="0">
                <a:solidFill>
                  <a:srgbClr val="CDFFEC"/>
                </a:solidFill>
              </a:rPr>
              <a:t>When Difficulty/Demands Are Given</a:t>
            </a:r>
          </a:p>
        </p:txBody>
      </p:sp>
    </p:spTree>
    <p:extLst>
      <p:ext uri="{BB962C8B-B14F-4D97-AF65-F5344CB8AC3E}">
        <p14:creationId xmlns:p14="http://schemas.microsoft.com/office/powerpoint/2010/main" val="60220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LineAR</a:t>
            </a:r>
            <a:r>
              <a:rPr lang="ca-ES-valencia" dirty="0"/>
              <a:t> LOGISTIC TEST MODELS (</a:t>
            </a:r>
            <a:r>
              <a:rPr lang="ca-ES-valencia" dirty="0" err="1"/>
              <a:t>lltm</a:t>
            </a:r>
            <a:r>
              <a:rPr lang="ca-ES-valencia" dirty="0"/>
              <a:t>)</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12</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9" y="2286000"/>
            <a:ext cx="10413892" cy="4023360"/>
          </a:xfrm>
        </p:spPr>
        <p:txBody>
          <a:bodyPr>
            <a:normAutofit lnSpcReduction="10000"/>
          </a:bodyPr>
          <a:lstStyle/>
          <a:p>
            <a:pPr marL="285750" indent="-285750">
              <a:buFont typeface="Arial" panose="020B0604020202020204" pitchFamily="34" charset="0"/>
              <a:buChar char="•"/>
            </a:pPr>
            <a:r>
              <a:rPr lang="en-US" dirty="0"/>
              <a:t>For each item </a:t>
            </a:r>
            <a:r>
              <a:rPr lang="en-US" i="1" dirty="0"/>
              <a:t>j</a:t>
            </a:r>
            <a:r>
              <a:rPr lang="en-US" dirty="0"/>
              <a:t>, assume item difficulty </a:t>
            </a:r>
            <a:r>
              <a:rPr lang="en-US" dirty="0">
                <a:latin typeface="Times New Roman" panose="02020603050405020304" pitchFamily="18" charset="0"/>
                <a:cs typeface="Times New Roman" panose="02020603050405020304" pitchFamily="18" charset="0"/>
                <a:sym typeface="Symbol" panose="05050102010706020507" pitchFamily="18" charset="2"/>
              </a:rPr>
              <a:t></a:t>
            </a:r>
            <a:r>
              <a:rPr lang="en-US" i="1" baseline="-25000" dirty="0">
                <a:latin typeface="Times New Roman" panose="02020603050405020304" pitchFamily="18" charset="0"/>
                <a:cs typeface="Times New Roman" panose="02020603050405020304" pitchFamily="18" charset="0"/>
              </a:rPr>
              <a:t>j</a:t>
            </a:r>
            <a:r>
              <a:rPr lang="en-US" dirty="0"/>
              <a:t> depends linearly on a series of </a:t>
            </a:r>
            <a:r>
              <a:rPr lang="en-US" i="1" dirty="0"/>
              <a:t>k</a:t>
            </a:r>
            <a:r>
              <a:rPr lang="en-US" dirty="0"/>
              <a:t> cognitive components or item characteristics, also known as demands </a:t>
            </a:r>
            <a:r>
              <a:rPr lang="en-US" i="1" dirty="0" err="1">
                <a:latin typeface="Times New Roman" panose="02020603050405020304" pitchFamily="18" charset="0"/>
                <a:cs typeface="Times New Roman" panose="02020603050405020304" pitchFamily="18" charset="0"/>
              </a:rPr>
              <a:t>q</a:t>
            </a:r>
            <a:r>
              <a:rPr lang="en-US" i="1" baseline="-25000" dirty="0" err="1">
                <a:latin typeface="Times New Roman" panose="02020603050405020304" pitchFamily="18" charset="0"/>
                <a:cs typeface="Times New Roman" panose="02020603050405020304" pitchFamily="18" charset="0"/>
              </a:rPr>
              <a:t>jk</a:t>
            </a:r>
            <a:endParaRPr lang="en-US" i="1" baseline="-25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a Rasch (1PL) model simply becomes: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i="1" dirty="0" err="1">
                <a:latin typeface="Times New Roman" panose="02020603050405020304" pitchFamily="18" charset="0"/>
                <a:cs typeface="Times New Roman" panose="02020603050405020304" pitchFamily="18" charset="0"/>
              </a:rPr>
              <a:t>q</a:t>
            </a:r>
            <a:r>
              <a:rPr lang="en-US" i="1" baseline="-25000" dirty="0" err="1">
                <a:latin typeface="Times New Roman" panose="02020603050405020304" pitchFamily="18" charset="0"/>
                <a:cs typeface="Times New Roman" panose="02020603050405020304" pitchFamily="18" charset="0"/>
              </a:rPr>
              <a:t>jk</a:t>
            </a:r>
            <a:r>
              <a:rPr lang="en-US" i="1" baseline="-25000" dirty="0">
                <a:latin typeface="Times New Roman" panose="02020603050405020304" pitchFamily="18" charset="0"/>
                <a:cs typeface="Times New Roman" panose="02020603050405020304" pitchFamily="18" charset="0"/>
              </a:rPr>
              <a:t> </a:t>
            </a:r>
            <a:r>
              <a:rPr lang="en-US" dirty="0"/>
              <a:t>are specified by experts, the parameters </a:t>
            </a:r>
            <a:r>
              <a:rPr lang="en-US" i="1" dirty="0">
                <a:latin typeface="Times New Roman" panose="02020603050405020304" pitchFamily="18" charset="0"/>
                <a:cs typeface="Times New Roman" panose="02020603050405020304" pitchFamily="18" charset="0"/>
                <a:sym typeface="Symbol" panose="05050102010706020507" pitchFamily="18" charset="2"/>
              </a:rPr>
              <a:t></a:t>
            </a:r>
            <a:r>
              <a:rPr lang="en-US" i="1" baseline="-25000" dirty="0">
                <a:latin typeface="Times New Roman" panose="02020603050405020304" pitchFamily="18" charset="0"/>
                <a:cs typeface="Times New Roman" panose="02020603050405020304" pitchFamily="18" charset="0"/>
              </a:rPr>
              <a:t>k</a:t>
            </a:r>
            <a:r>
              <a:rPr lang="en-US" dirty="0"/>
              <a:t> are estimated.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buNone/>
            </a:pPr>
            <a:endParaRPr lang="en-US" dirty="0"/>
          </a:p>
        </p:txBody>
      </p:sp>
      <p:sp>
        <p:nvSpPr>
          <p:cNvPr id="8" name="TextBox 7">
            <a:extLst>
              <a:ext uri="{FF2B5EF4-FFF2-40B4-BE49-F238E27FC236}">
                <a16:creationId xmlns:a16="http://schemas.microsoft.com/office/drawing/2014/main" id="{836F0A57-658A-ECDC-FA8C-0E202779622B}"/>
              </a:ext>
            </a:extLst>
          </p:cNvPr>
          <p:cNvSpPr txBox="1"/>
          <p:nvPr/>
        </p:nvSpPr>
        <p:spPr>
          <a:xfrm>
            <a:off x="10186063" y="4200210"/>
            <a:ext cx="1751379" cy="1600438"/>
          </a:xfrm>
          <a:prstGeom prst="rect">
            <a:avLst/>
          </a:prstGeom>
          <a:noFill/>
        </p:spPr>
        <p:txBody>
          <a:bodyPr wrap="square">
            <a:spAutoFit/>
          </a:bodyPr>
          <a:lstStyle/>
          <a:p>
            <a:r>
              <a:rPr lang="en-US" sz="1600" dirty="0">
                <a:solidFill>
                  <a:schemeClr val="bg1">
                    <a:lumMod val="75000"/>
                  </a:schemeClr>
                </a:solidFill>
                <a:latin typeface="Arial Narrow" panose="020B0606020202030204" pitchFamily="34" charset="0"/>
              </a:rPr>
              <a:t>Fischer, G. H. (2005). “Linear logistic test models,” In Encyclopedia of Social Measurement, 2, 505-514</a:t>
            </a:r>
            <a:r>
              <a:rPr lang="en-US" dirty="0">
                <a:solidFill>
                  <a:schemeClr val="bg1">
                    <a:lumMod val="65000"/>
                  </a:schemeClr>
                </a:solidFill>
                <a:latin typeface="Arial Narrow" panose="020B0606020202030204" pitchFamily="34" charset="0"/>
              </a:rPr>
              <a:t>.</a:t>
            </a:r>
            <a:endParaRPr lang="en-GB" dirty="0">
              <a:solidFill>
                <a:schemeClr val="bg1">
                  <a:lumMod val="65000"/>
                </a:schemeClr>
              </a:solidFill>
              <a:latin typeface="Arial Narrow" panose="020B0606020202030204" pitchFamily="34" charset="0"/>
            </a:endParaRPr>
          </a:p>
        </p:txBody>
      </p:sp>
      <p:pic>
        <p:nvPicPr>
          <p:cNvPr id="11" name="Picture 10">
            <a:extLst>
              <a:ext uri="{FF2B5EF4-FFF2-40B4-BE49-F238E27FC236}">
                <a16:creationId xmlns:a16="http://schemas.microsoft.com/office/drawing/2014/main" id="{0EB44F4D-A21D-06F5-1B2E-8D5633849EB5}"/>
              </a:ext>
            </a:extLst>
          </p:cNvPr>
          <p:cNvPicPr>
            <a:picLocks noChangeAspect="1"/>
          </p:cNvPicPr>
          <p:nvPr/>
        </p:nvPicPr>
        <p:blipFill>
          <a:blip r:embed="rId2"/>
          <a:stretch>
            <a:fillRect/>
          </a:stretch>
        </p:blipFill>
        <p:spPr>
          <a:xfrm>
            <a:off x="5061132" y="2969533"/>
            <a:ext cx="1646063" cy="967824"/>
          </a:xfrm>
          <a:prstGeom prst="rect">
            <a:avLst/>
          </a:prstGeom>
        </p:spPr>
      </p:pic>
      <p:pic>
        <p:nvPicPr>
          <p:cNvPr id="13" name="Picture 12">
            <a:extLst>
              <a:ext uri="{FF2B5EF4-FFF2-40B4-BE49-F238E27FC236}">
                <a16:creationId xmlns:a16="http://schemas.microsoft.com/office/drawing/2014/main" id="{351B9F7F-FF4C-1185-6487-A266A3817B8D}"/>
              </a:ext>
            </a:extLst>
          </p:cNvPr>
          <p:cNvPicPr>
            <a:picLocks noChangeAspect="1"/>
          </p:cNvPicPr>
          <p:nvPr/>
        </p:nvPicPr>
        <p:blipFill>
          <a:blip r:embed="rId3"/>
          <a:stretch>
            <a:fillRect/>
          </a:stretch>
        </p:blipFill>
        <p:spPr>
          <a:xfrm>
            <a:off x="3305411" y="4403605"/>
            <a:ext cx="5851327" cy="1439507"/>
          </a:xfrm>
          <a:prstGeom prst="rect">
            <a:avLst/>
          </a:prstGeom>
        </p:spPr>
      </p:pic>
    </p:spTree>
    <p:extLst>
      <p:ext uri="{BB962C8B-B14F-4D97-AF65-F5344CB8AC3E}">
        <p14:creationId xmlns:p14="http://schemas.microsoft.com/office/powerpoint/2010/main" val="164105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LineAR</a:t>
            </a:r>
            <a:r>
              <a:rPr lang="ca-ES-valencia" dirty="0"/>
              <a:t> LOGISTIC TEST MODELS (</a:t>
            </a:r>
            <a:r>
              <a:rPr lang="ca-ES-valencia" dirty="0" err="1"/>
              <a:t>lltm</a:t>
            </a:r>
            <a:r>
              <a:rPr lang="ca-ES-valencia" dirty="0"/>
              <a:t>)</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13</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9" y="2286000"/>
            <a:ext cx="10413892" cy="4023360"/>
          </a:xfrm>
        </p:spPr>
        <p:txBody>
          <a:bodyPr>
            <a:normAutofit lnSpcReduction="10000"/>
          </a:bodyPr>
          <a:lstStyle/>
          <a:p>
            <a:pPr marL="285750" indent="-285750">
              <a:buFont typeface="Arial" panose="020B0604020202020204" pitchFamily="34" charset="0"/>
              <a:buChar char="•"/>
            </a:pPr>
            <a:r>
              <a:rPr lang="en-US" dirty="0"/>
              <a:t>Q-matrix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Values can be &gt;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LLTMs are compared with the Rasch model (it LLTM is significantly worse, then the cognitive demands are not good enough. </a:t>
            </a:r>
          </a:p>
          <a:p>
            <a:pPr marL="285750" indent="-285750">
              <a:buFont typeface="Arial" panose="020B0604020202020204" pitchFamily="34" charset="0"/>
              <a:buChar char="•"/>
            </a:pPr>
            <a:endParaRPr lang="en-US" dirty="0"/>
          </a:p>
          <a:p>
            <a:pPr marL="0" indent="0">
              <a:buNone/>
            </a:pPr>
            <a:endParaRPr lang="en-US" dirty="0"/>
          </a:p>
        </p:txBody>
      </p:sp>
      <p:sp>
        <p:nvSpPr>
          <p:cNvPr id="8" name="TextBox 7">
            <a:extLst>
              <a:ext uri="{FF2B5EF4-FFF2-40B4-BE49-F238E27FC236}">
                <a16:creationId xmlns:a16="http://schemas.microsoft.com/office/drawing/2014/main" id="{836F0A57-658A-ECDC-FA8C-0E202779622B}"/>
              </a:ext>
            </a:extLst>
          </p:cNvPr>
          <p:cNvSpPr txBox="1"/>
          <p:nvPr/>
        </p:nvSpPr>
        <p:spPr>
          <a:xfrm>
            <a:off x="9574666" y="3697515"/>
            <a:ext cx="2236334" cy="1569660"/>
          </a:xfrm>
          <a:prstGeom prst="rect">
            <a:avLst/>
          </a:prstGeom>
          <a:noFill/>
        </p:spPr>
        <p:txBody>
          <a:bodyPr wrap="square">
            <a:spAutoFit/>
          </a:bodyPr>
          <a:lstStyle/>
          <a:p>
            <a:r>
              <a:rPr lang="en-US" sz="1600" dirty="0">
                <a:solidFill>
                  <a:schemeClr val="bg1">
                    <a:lumMod val="75000"/>
                  </a:schemeClr>
                </a:solidFill>
                <a:latin typeface="Arial Narrow" panose="020B0606020202030204" pitchFamily="34" charset="0"/>
              </a:rPr>
              <a:t>Packages: </a:t>
            </a:r>
            <a:r>
              <a:rPr lang="en-US" sz="1600" dirty="0" err="1">
                <a:solidFill>
                  <a:schemeClr val="bg1">
                    <a:lumMod val="75000"/>
                  </a:schemeClr>
                </a:solidFill>
                <a:latin typeface="Arial Narrow" panose="020B0606020202030204" pitchFamily="34" charset="0"/>
              </a:rPr>
              <a:t>Baghaei</a:t>
            </a:r>
            <a:r>
              <a:rPr lang="en-US" sz="1600" dirty="0">
                <a:solidFill>
                  <a:schemeClr val="bg1">
                    <a:lumMod val="75000"/>
                  </a:schemeClr>
                </a:solidFill>
                <a:latin typeface="Arial Narrow" panose="020B0606020202030204" pitchFamily="34" charset="0"/>
              </a:rPr>
              <a:t>, P., &amp; </a:t>
            </a:r>
            <a:r>
              <a:rPr lang="en-US" sz="1600" dirty="0" err="1">
                <a:solidFill>
                  <a:schemeClr val="bg1">
                    <a:lumMod val="75000"/>
                  </a:schemeClr>
                </a:solidFill>
                <a:latin typeface="Arial Narrow" panose="020B0606020202030204" pitchFamily="34" charset="0"/>
              </a:rPr>
              <a:t>Kubinger</a:t>
            </a:r>
            <a:r>
              <a:rPr lang="en-US" sz="1600" dirty="0">
                <a:solidFill>
                  <a:schemeClr val="bg1">
                    <a:lumMod val="75000"/>
                  </a:schemeClr>
                </a:solidFill>
                <a:latin typeface="Arial Narrow" panose="020B0606020202030204" pitchFamily="34" charset="0"/>
              </a:rPr>
              <a:t>, K. D. (2015). Linear logistic test modeling with R. Practical Assessment, Research, and Evaluation, 20(1), 1.</a:t>
            </a:r>
          </a:p>
        </p:txBody>
      </p:sp>
      <p:pic>
        <p:nvPicPr>
          <p:cNvPr id="9" name="Picture 8">
            <a:extLst>
              <a:ext uri="{FF2B5EF4-FFF2-40B4-BE49-F238E27FC236}">
                <a16:creationId xmlns:a16="http://schemas.microsoft.com/office/drawing/2014/main" id="{7AD9ADE6-D9D6-0270-F26A-06A913D07E66}"/>
              </a:ext>
            </a:extLst>
          </p:cNvPr>
          <p:cNvPicPr>
            <a:picLocks noChangeAspect="1"/>
          </p:cNvPicPr>
          <p:nvPr/>
        </p:nvPicPr>
        <p:blipFill>
          <a:blip r:embed="rId2"/>
          <a:stretch>
            <a:fillRect/>
          </a:stretch>
        </p:blipFill>
        <p:spPr>
          <a:xfrm>
            <a:off x="4572000" y="1849950"/>
            <a:ext cx="4244356" cy="3577183"/>
          </a:xfrm>
          <a:prstGeom prst="rect">
            <a:avLst/>
          </a:prstGeom>
        </p:spPr>
      </p:pic>
      <p:sp>
        <p:nvSpPr>
          <p:cNvPr id="3" name="Rectangle: Rounded Corners 2">
            <a:extLst>
              <a:ext uri="{FF2B5EF4-FFF2-40B4-BE49-F238E27FC236}">
                <a16:creationId xmlns:a16="http://schemas.microsoft.com/office/drawing/2014/main" id="{0899D147-E2D6-65B9-C73D-D748B067DCF5}"/>
              </a:ext>
            </a:extLst>
          </p:cNvPr>
          <p:cNvSpPr/>
          <p:nvPr/>
        </p:nvSpPr>
        <p:spPr>
          <a:xfrm>
            <a:off x="5596932" y="2009668"/>
            <a:ext cx="3219424" cy="361743"/>
          </a:xfrm>
          <a:prstGeom prst="roundRect">
            <a:avLst/>
          </a:prstGeom>
          <a:noFill/>
          <a:ln w="38100">
            <a:solidFill>
              <a:srgbClr val="456B6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TextBox 5">
            <a:extLst>
              <a:ext uri="{FF2B5EF4-FFF2-40B4-BE49-F238E27FC236}">
                <a16:creationId xmlns:a16="http://schemas.microsoft.com/office/drawing/2014/main" id="{628A77AB-4EB7-3A84-0315-4075A54FF28F}"/>
              </a:ext>
            </a:extLst>
          </p:cNvPr>
          <p:cNvSpPr txBox="1"/>
          <p:nvPr/>
        </p:nvSpPr>
        <p:spPr>
          <a:xfrm>
            <a:off x="8816356" y="1893029"/>
            <a:ext cx="3219424" cy="584775"/>
          </a:xfrm>
          <a:prstGeom prst="rect">
            <a:avLst/>
          </a:prstGeom>
          <a:noFill/>
        </p:spPr>
        <p:txBody>
          <a:bodyPr wrap="square" rtlCol="0">
            <a:spAutoFit/>
          </a:bodyPr>
          <a:lstStyle/>
          <a:p>
            <a:r>
              <a:rPr lang="ca-ES-valencia" sz="1600" dirty="0" err="1">
                <a:solidFill>
                  <a:srgbClr val="456B69"/>
                </a:solidFill>
              </a:rPr>
              <a:t>Domain</a:t>
            </a:r>
            <a:r>
              <a:rPr lang="ca-ES-valencia" sz="1600" dirty="0">
                <a:solidFill>
                  <a:srgbClr val="456B69"/>
                </a:solidFill>
              </a:rPr>
              <a:t> experts </a:t>
            </a:r>
            <a:r>
              <a:rPr lang="ca-ES-valencia" sz="1600" dirty="0" err="1">
                <a:solidFill>
                  <a:srgbClr val="456B69"/>
                </a:solidFill>
              </a:rPr>
              <a:t>think</a:t>
            </a:r>
            <a:r>
              <a:rPr lang="ca-ES-valencia" sz="1600" dirty="0">
                <a:solidFill>
                  <a:srgbClr val="456B69"/>
                </a:solidFill>
              </a:rPr>
              <a:t> of </a:t>
            </a:r>
            <a:r>
              <a:rPr lang="ca-ES-valencia" sz="1600" dirty="0" err="1">
                <a:solidFill>
                  <a:srgbClr val="456B69"/>
                </a:solidFill>
              </a:rPr>
              <a:t>how</a:t>
            </a:r>
            <a:r>
              <a:rPr lang="ca-ES-valencia" sz="1600" dirty="0">
                <a:solidFill>
                  <a:srgbClr val="456B69"/>
                </a:solidFill>
              </a:rPr>
              <a:t> </a:t>
            </a:r>
            <a:r>
              <a:rPr lang="ca-ES-valencia" sz="1600" dirty="0" err="1">
                <a:solidFill>
                  <a:srgbClr val="456B69"/>
                </a:solidFill>
              </a:rPr>
              <a:t>many</a:t>
            </a:r>
            <a:r>
              <a:rPr lang="ca-ES-valencia" sz="1600" dirty="0">
                <a:solidFill>
                  <a:srgbClr val="456B69"/>
                </a:solidFill>
              </a:rPr>
              <a:t> </a:t>
            </a:r>
            <a:r>
              <a:rPr lang="ca-ES-valencia" sz="1600" dirty="0" err="1">
                <a:solidFill>
                  <a:srgbClr val="456B69"/>
                </a:solidFill>
              </a:rPr>
              <a:t>features</a:t>
            </a:r>
            <a:r>
              <a:rPr lang="ca-ES-valencia" sz="1600" dirty="0">
                <a:solidFill>
                  <a:srgbClr val="456B69"/>
                </a:solidFill>
              </a:rPr>
              <a:t> </a:t>
            </a:r>
            <a:r>
              <a:rPr lang="ca-ES-valencia" sz="1600" dirty="0" err="1">
                <a:solidFill>
                  <a:srgbClr val="456B69"/>
                </a:solidFill>
              </a:rPr>
              <a:t>and</a:t>
            </a:r>
            <a:r>
              <a:rPr lang="ca-ES-valencia" sz="1600" dirty="0">
                <a:solidFill>
                  <a:srgbClr val="456B69"/>
                </a:solidFill>
              </a:rPr>
              <a:t> </a:t>
            </a:r>
            <a:r>
              <a:rPr lang="ca-ES-valencia" sz="1600" dirty="0" err="1">
                <a:solidFill>
                  <a:srgbClr val="456B69"/>
                </a:solidFill>
              </a:rPr>
              <a:t>how</a:t>
            </a:r>
            <a:r>
              <a:rPr lang="ca-ES-valencia" sz="1600" dirty="0">
                <a:solidFill>
                  <a:srgbClr val="456B69"/>
                </a:solidFill>
              </a:rPr>
              <a:t> to label </a:t>
            </a:r>
            <a:r>
              <a:rPr lang="ca-ES-valencia" sz="1600" dirty="0" err="1">
                <a:solidFill>
                  <a:srgbClr val="456B69"/>
                </a:solidFill>
              </a:rPr>
              <a:t>examples</a:t>
            </a:r>
            <a:r>
              <a:rPr lang="ca-ES-valencia" sz="1600" dirty="0">
                <a:solidFill>
                  <a:srgbClr val="456B69"/>
                </a:solidFill>
              </a:rPr>
              <a:t>.</a:t>
            </a:r>
            <a:endParaRPr lang="en-GB" sz="1600" dirty="0">
              <a:solidFill>
                <a:srgbClr val="456B69"/>
              </a:solidFill>
            </a:endParaRPr>
          </a:p>
        </p:txBody>
      </p:sp>
    </p:spTree>
    <p:extLst>
      <p:ext uri="{BB962C8B-B14F-4D97-AF65-F5344CB8AC3E}">
        <p14:creationId xmlns:p14="http://schemas.microsoft.com/office/powerpoint/2010/main" val="304332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How</a:t>
            </a:r>
            <a:r>
              <a:rPr lang="ca-ES-valencia" dirty="0"/>
              <a:t> to </a:t>
            </a:r>
            <a:r>
              <a:rPr lang="ca-ES-valencia" dirty="0" err="1"/>
              <a:t>elicit</a:t>
            </a:r>
            <a:r>
              <a:rPr lang="ca-ES-valencia" dirty="0"/>
              <a:t> DIFFICULTIES? EXTRINSIC</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14</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8" y="2249424"/>
            <a:ext cx="10581718" cy="4023360"/>
          </a:xfrm>
        </p:spPr>
        <p:txBody>
          <a:bodyPr>
            <a:normAutofit/>
          </a:bodyPr>
          <a:lstStyle/>
          <a:p>
            <a:pPr marL="285750" indent="-285750">
              <a:buFont typeface="Arial" panose="020B0604020202020204" pitchFamily="34" charset="0"/>
              <a:buChar char="•"/>
            </a:pPr>
            <a:r>
              <a:rPr lang="en-US" dirty="0"/>
              <a:t>The difficulty of an instance depends on its relation to the other instances.</a:t>
            </a:r>
          </a:p>
          <a:p>
            <a:pPr marL="459486" lvl="1" indent="-285750">
              <a:buFont typeface="Arial" panose="020B0604020202020204" pitchFamily="34" charset="0"/>
              <a:buChar char="•"/>
            </a:pPr>
            <a:r>
              <a:rPr lang="en-US" dirty="0"/>
              <a:t>EXTRINSIC: A paradigmatic case is the concept of “instance hardness” in classification</a:t>
            </a:r>
          </a:p>
          <a:p>
            <a:pPr marL="459486" lvl="1" indent="-285750">
              <a:buFont typeface="Arial" panose="020B0604020202020204" pitchFamily="34" charset="0"/>
              <a:buChar char="•"/>
            </a:pPr>
            <a:r>
              <a:rPr lang="en-US" dirty="0"/>
              <a:t>But some of them do not depend on the models, just on the distribution of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buNone/>
            </a:pPr>
            <a:endParaRPr lang="en-US" dirty="0"/>
          </a:p>
        </p:txBody>
      </p:sp>
      <p:sp>
        <p:nvSpPr>
          <p:cNvPr id="9" name="TextBox 8">
            <a:extLst>
              <a:ext uri="{FF2B5EF4-FFF2-40B4-BE49-F238E27FC236}">
                <a16:creationId xmlns:a16="http://schemas.microsoft.com/office/drawing/2014/main" id="{303810CF-18C3-F356-565D-D0EF514BFED3}"/>
              </a:ext>
            </a:extLst>
          </p:cNvPr>
          <p:cNvSpPr txBox="1"/>
          <p:nvPr/>
        </p:nvSpPr>
        <p:spPr>
          <a:xfrm>
            <a:off x="1718741" y="6114210"/>
            <a:ext cx="7344874" cy="646331"/>
          </a:xfrm>
          <a:prstGeom prst="rect">
            <a:avLst/>
          </a:prstGeom>
          <a:noFill/>
        </p:spPr>
        <p:txBody>
          <a:bodyPr wrap="square">
            <a:spAutoFit/>
          </a:bodyPr>
          <a:lstStyle/>
          <a:p>
            <a:r>
              <a:rPr lang="en-US" b="0" i="0" dirty="0">
                <a:solidFill>
                  <a:schemeClr val="bg1">
                    <a:lumMod val="75000"/>
                  </a:schemeClr>
                </a:solidFill>
                <a:effectLst/>
                <a:latin typeface="Arial Narrow" panose="020B0606020202030204" pitchFamily="34" charset="0"/>
              </a:rPr>
              <a:t>Lorena, A. C., Paiva, P. Y., &amp; </a:t>
            </a:r>
            <a:r>
              <a:rPr lang="en-US" b="0" i="0" dirty="0" err="1">
                <a:solidFill>
                  <a:schemeClr val="bg1">
                    <a:lumMod val="75000"/>
                  </a:schemeClr>
                </a:solidFill>
                <a:effectLst/>
                <a:latin typeface="Arial Narrow" panose="020B0606020202030204" pitchFamily="34" charset="0"/>
              </a:rPr>
              <a:t>Prudêncio</a:t>
            </a:r>
            <a:r>
              <a:rPr lang="en-US" b="0" i="0" dirty="0">
                <a:solidFill>
                  <a:schemeClr val="bg1">
                    <a:lumMod val="75000"/>
                  </a:schemeClr>
                </a:solidFill>
                <a:effectLst/>
                <a:latin typeface="Arial Narrow" panose="020B0606020202030204" pitchFamily="34" charset="0"/>
              </a:rPr>
              <a:t>, R. B. (2023). Trusting my predictions: on the value of Instance-Level analysis. </a:t>
            </a:r>
            <a:r>
              <a:rPr lang="en-US" b="0" i="1" dirty="0">
                <a:solidFill>
                  <a:schemeClr val="bg1">
                    <a:lumMod val="75000"/>
                  </a:schemeClr>
                </a:solidFill>
                <a:effectLst/>
                <a:latin typeface="Arial Narrow" panose="020B0606020202030204" pitchFamily="34" charset="0"/>
              </a:rPr>
              <a:t>ACM Computing Surveys</a:t>
            </a:r>
            <a:r>
              <a:rPr lang="en-US" b="0" i="0" dirty="0">
                <a:solidFill>
                  <a:schemeClr val="bg1">
                    <a:lumMod val="75000"/>
                  </a:schemeClr>
                </a:solidFill>
                <a:effectLst/>
                <a:latin typeface="Arial Narrow" panose="020B0606020202030204" pitchFamily="34" charset="0"/>
              </a:rPr>
              <a:t>.</a:t>
            </a:r>
            <a:endParaRPr lang="en-GB" dirty="0">
              <a:solidFill>
                <a:schemeClr val="bg1">
                  <a:lumMod val="75000"/>
                </a:schemeClr>
              </a:solidFill>
              <a:latin typeface="Arial Narrow" panose="020B0606020202030204" pitchFamily="34" charset="0"/>
            </a:endParaRPr>
          </a:p>
        </p:txBody>
      </p:sp>
      <p:pic>
        <p:nvPicPr>
          <p:cNvPr id="13" name="Picture 12">
            <a:extLst>
              <a:ext uri="{FF2B5EF4-FFF2-40B4-BE49-F238E27FC236}">
                <a16:creationId xmlns:a16="http://schemas.microsoft.com/office/drawing/2014/main" id="{1234A04F-1732-D074-652F-BE165FB58297}"/>
              </a:ext>
            </a:extLst>
          </p:cNvPr>
          <p:cNvPicPr>
            <a:picLocks noChangeAspect="1"/>
          </p:cNvPicPr>
          <p:nvPr/>
        </p:nvPicPr>
        <p:blipFill>
          <a:blip r:embed="rId2"/>
          <a:stretch>
            <a:fillRect/>
          </a:stretch>
        </p:blipFill>
        <p:spPr>
          <a:xfrm>
            <a:off x="3485464" y="3551519"/>
            <a:ext cx="4254606" cy="2480395"/>
          </a:xfrm>
          <a:prstGeom prst="rect">
            <a:avLst/>
          </a:prstGeom>
        </p:spPr>
      </p:pic>
      <p:sp>
        <p:nvSpPr>
          <p:cNvPr id="14" name="TextBox 13">
            <a:extLst>
              <a:ext uri="{FF2B5EF4-FFF2-40B4-BE49-F238E27FC236}">
                <a16:creationId xmlns:a16="http://schemas.microsoft.com/office/drawing/2014/main" id="{5AC92CD7-2EDA-0E8D-2790-A3A419E1CD99}"/>
              </a:ext>
            </a:extLst>
          </p:cNvPr>
          <p:cNvSpPr txBox="1"/>
          <p:nvPr/>
        </p:nvSpPr>
        <p:spPr>
          <a:xfrm>
            <a:off x="8386422" y="3952942"/>
            <a:ext cx="3219424" cy="1077218"/>
          </a:xfrm>
          <a:prstGeom prst="rect">
            <a:avLst/>
          </a:prstGeom>
          <a:noFill/>
        </p:spPr>
        <p:txBody>
          <a:bodyPr wrap="square" rtlCol="0">
            <a:spAutoFit/>
          </a:bodyPr>
          <a:lstStyle/>
          <a:p>
            <a:r>
              <a:rPr lang="ca-ES-valencia" sz="1600" dirty="0">
                <a:solidFill>
                  <a:srgbClr val="456B69"/>
                </a:solidFill>
              </a:rPr>
              <a:t>X1: </a:t>
            </a:r>
            <a:r>
              <a:rPr lang="ca-ES-valencia" sz="1600" dirty="0" err="1">
                <a:solidFill>
                  <a:srgbClr val="456B69"/>
                </a:solidFill>
              </a:rPr>
              <a:t>medium</a:t>
            </a:r>
            <a:endParaRPr lang="ca-ES-valencia" sz="1600" dirty="0">
              <a:solidFill>
                <a:srgbClr val="456B69"/>
              </a:solidFill>
            </a:endParaRPr>
          </a:p>
          <a:p>
            <a:r>
              <a:rPr lang="ca-ES-valencia" sz="1600" dirty="0">
                <a:solidFill>
                  <a:srgbClr val="456B69"/>
                </a:solidFill>
              </a:rPr>
              <a:t>X2: </a:t>
            </a:r>
            <a:r>
              <a:rPr lang="ca-ES-valencia" sz="1600" dirty="0" err="1">
                <a:solidFill>
                  <a:srgbClr val="456B69"/>
                </a:solidFill>
              </a:rPr>
              <a:t>easy</a:t>
            </a:r>
            <a:endParaRPr lang="ca-ES-valencia" sz="1600" dirty="0">
              <a:solidFill>
                <a:srgbClr val="456B69"/>
              </a:solidFill>
            </a:endParaRPr>
          </a:p>
          <a:p>
            <a:r>
              <a:rPr lang="ca-ES-valencia" sz="1600" dirty="0">
                <a:solidFill>
                  <a:srgbClr val="456B69"/>
                </a:solidFill>
              </a:rPr>
              <a:t>X3: </a:t>
            </a:r>
            <a:r>
              <a:rPr lang="ca-ES-valencia" sz="1600" dirty="0" err="1">
                <a:solidFill>
                  <a:srgbClr val="456B69"/>
                </a:solidFill>
              </a:rPr>
              <a:t>hard</a:t>
            </a:r>
            <a:endParaRPr lang="ca-ES-valencia" sz="1600" dirty="0">
              <a:solidFill>
                <a:srgbClr val="456B69"/>
              </a:solidFill>
            </a:endParaRPr>
          </a:p>
          <a:p>
            <a:r>
              <a:rPr lang="ca-ES-valencia" sz="1600" dirty="0">
                <a:solidFill>
                  <a:srgbClr val="456B69"/>
                </a:solidFill>
              </a:rPr>
              <a:t>X4: </a:t>
            </a:r>
            <a:r>
              <a:rPr lang="ca-ES-valencia" sz="1600" dirty="0" err="1">
                <a:solidFill>
                  <a:srgbClr val="456B69"/>
                </a:solidFill>
              </a:rPr>
              <a:t>very</a:t>
            </a:r>
            <a:r>
              <a:rPr lang="ca-ES-valencia" sz="1600" dirty="0">
                <a:solidFill>
                  <a:srgbClr val="456B69"/>
                </a:solidFill>
              </a:rPr>
              <a:t> </a:t>
            </a:r>
            <a:r>
              <a:rPr lang="ca-ES-valencia" sz="1600" dirty="0" err="1">
                <a:solidFill>
                  <a:srgbClr val="456B69"/>
                </a:solidFill>
              </a:rPr>
              <a:t>hard</a:t>
            </a:r>
            <a:r>
              <a:rPr lang="ca-ES-valencia" sz="1600" dirty="0">
                <a:solidFill>
                  <a:srgbClr val="456B69"/>
                </a:solidFill>
              </a:rPr>
              <a:t>.</a:t>
            </a:r>
          </a:p>
        </p:txBody>
      </p:sp>
    </p:spTree>
    <p:extLst>
      <p:ext uri="{BB962C8B-B14F-4D97-AF65-F5344CB8AC3E}">
        <p14:creationId xmlns:p14="http://schemas.microsoft.com/office/powerpoint/2010/main" val="2167211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How</a:t>
            </a:r>
            <a:r>
              <a:rPr lang="ca-ES-valencia" dirty="0"/>
              <a:t> to </a:t>
            </a:r>
            <a:r>
              <a:rPr lang="ca-ES-valencia" dirty="0" err="1"/>
              <a:t>elicit</a:t>
            </a:r>
            <a:r>
              <a:rPr lang="ca-ES-valencia" dirty="0"/>
              <a:t> DIFFICULTIES? INTRINSIC</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15</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7" y="2249424"/>
            <a:ext cx="10883170" cy="4023360"/>
          </a:xfrm>
        </p:spPr>
        <p:txBody>
          <a:bodyPr>
            <a:normAutofit/>
          </a:bodyPr>
          <a:lstStyle/>
          <a:p>
            <a:pPr marL="285750" indent="-285750">
              <a:buFont typeface="Arial" panose="020B0604020202020204" pitchFamily="34" charset="0"/>
              <a:buChar char="•"/>
            </a:pPr>
            <a:r>
              <a:rPr lang="en-US" dirty="0"/>
              <a:t>In some cases, the difficulty of an instance is easy to identify and they are </a:t>
            </a:r>
            <a:r>
              <a:rPr lang="en-US" b="1" dirty="0">
                <a:solidFill>
                  <a:srgbClr val="456B69"/>
                </a:solidFill>
              </a:rPr>
              <a:t>intrinsic</a:t>
            </a:r>
            <a:r>
              <a:rPr lang="en-US" dirty="0"/>
              <a:t>.</a:t>
            </a:r>
          </a:p>
          <a:p>
            <a:pPr marL="459486" lvl="1" indent="-285750">
              <a:buFont typeface="Arial" panose="020B0604020202020204" pitchFamily="34" charset="0"/>
              <a:buChar char="•"/>
            </a:pPr>
            <a:r>
              <a:rPr lang="en-US" dirty="0"/>
              <a:t>INTRINSIC: The difficulty of an instance doesn’t depend on the difficulty of other instances!!!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buNone/>
            </a:pPr>
            <a:endParaRPr lang="en-US" dirty="0"/>
          </a:p>
        </p:txBody>
      </p:sp>
      <p:pic>
        <p:nvPicPr>
          <p:cNvPr id="3" name="Picture 2">
            <a:extLst>
              <a:ext uri="{FF2B5EF4-FFF2-40B4-BE49-F238E27FC236}">
                <a16:creationId xmlns:a16="http://schemas.microsoft.com/office/drawing/2014/main" id="{FF5ACB52-BCD7-6CB9-84D3-697E88F1F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824" y="3128993"/>
            <a:ext cx="4538132" cy="302542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a:extLst>
              <a:ext uri="{FF2B5EF4-FFF2-40B4-BE49-F238E27FC236}">
                <a16:creationId xmlns:a16="http://schemas.microsoft.com/office/drawing/2014/main" id="{538F993D-301D-10FB-FC65-698BFCE1F2C2}"/>
              </a:ext>
            </a:extLst>
          </p:cNvPr>
          <p:cNvSpPr txBox="1">
            <a:spLocks/>
          </p:cNvSpPr>
          <p:nvPr/>
        </p:nvSpPr>
        <p:spPr>
          <a:xfrm>
            <a:off x="2221577" y="6205929"/>
            <a:ext cx="7495177" cy="331630"/>
          </a:xfrm>
          <a:prstGeom prst="rect">
            <a:avLst/>
          </a:prstGeom>
        </p:spPr>
        <p:txBody>
          <a:bodyPr vert="horz" lIns="45720" tIns="45720" rIns="45720" bIns="45720" rtlCol="0">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a:lstStyle>
          <a:p>
            <a:r>
              <a:rPr lang="en-GB" sz="1800" dirty="0"/>
              <a:t>GPT (3, 3.5, 4) on addition problems with difficulty being the mean of #digits</a:t>
            </a:r>
          </a:p>
          <a:p>
            <a:endParaRPr lang="en-GB" sz="2000" dirty="0"/>
          </a:p>
        </p:txBody>
      </p:sp>
      <p:sp>
        <p:nvSpPr>
          <p:cNvPr id="12" name="TextBox 11">
            <a:extLst>
              <a:ext uri="{FF2B5EF4-FFF2-40B4-BE49-F238E27FC236}">
                <a16:creationId xmlns:a16="http://schemas.microsoft.com/office/drawing/2014/main" id="{EDA44655-AA73-9CB4-4172-2059DB474623}"/>
              </a:ext>
            </a:extLst>
          </p:cNvPr>
          <p:cNvSpPr txBox="1"/>
          <p:nvPr/>
        </p:nvSpPr>
        <p:spPr>
          <a:xfrm>
            <a:off x="8454014" y="4009292"/>
            <a:ext cx="3737986" cy="1077218"/>
          </a:xfrm>
          <a:prstGeom prst="rect">
            <a:avLst/>
          </a:prstGeom>
          <a:noFill/>
        </p:spPr>
        <p:txBody>
          <a:bodyPr wrap="square">
            <a:spAutoFit/>
          </a:bodyPr>
          <a:lstStyle/>
          <a:p>
            <a:r>
              <a:rPr lang="en-GB" sz="1600" dirty="0">
                <a:solidFill>
                  <a:schemeClr val="bg1">
                    <a:lumMod val="75000"/>
                  </a:schemeClr>
                </a:solidFill>
                <a:latin typeface="Arial Narrow" panose="020B0606020202030204" pitchFamily="34" charset="0"/>
              </a:rPr>
              <a:t>Zhou et al. “</a:t>
            </a:r>
            <a:r>
              <a:rPr lang="en-US" sz="1600" dirty="0">
                <a:solidFill>
                  <a:schemeClr val="bg1">
                    <a:lumMod val="75000"/>
                  </a:schemeClr>
                </a:solidFill>
                <a:latin typeface="Arial Narrow" panose="020B0606020202030204" pitchFamily="34" charset="0"/>
              </a:rPr>
              <a:t>Scaled-up, Shaped-up, but Letting Down? Reliability Fluctuations of Large Language Model Families</a:t>
            </a:r>
            <a:r>
              <a:rPr lang="en-GB" sz="1600" dirty="0">
                <a:solidFill>
                  <a:schemeClr val="bg1">
                    <a:lumMod val="75000"/>
                  </a:schemeClr>
                </a:solidFill>
                <a:latin typeface="Arial Narrow" panose="020B0606020202030204" pitchFamily="34" charset="0"/>
              </a:rPr>
              <a:t>” , in preparation, 2023.</a:t>
            </a:r>
          </a:p>
        </p:txBody>
      </p:sp>
    </p:spTree>
    <p:extLst>
      <p:ext uri="{BB962C8B-B14F-4D97-AF65-F5344CB8AC3E}">
        <p14:creationId xmlns:p14="http://schemas.microsoft.com/office/powerpoint/2010/main" val="329865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a:t>AUTOMATED </a:t>
            </a:r>
            <a:r>
              <a:rPr lang="ca-ES-valencia" dirty="0" err="1"/>
              <a:t>demand</a:t>
            </a:r>
            <a:r>
              <a:rPr lang="ca-ES-valencia" dirty="0"/>
              <a:t> </a:t>
            </a:r>
            <a:r>
              <a:rPr lang="ca-ES-valencia" dirty="0" err="1"/>
              <a:t>Annotation</a:t>
            </a:r>
            <a:r>
              <a:rPr lang="ca-ES-valencia" dirty="0"/>
              <a:t> in </a:t>
            </a:r>
            <a:r>
              <a:rPr lang="ca-ES-valencia" dirty="0" err="1"/>
              <a:t>nlp</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16</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8" y="2286000"/>
            <a:ext cx="8069630" cy="4023360"/>
          </a:xfrm>
        </p:spPr>
        <p:txBody>
          <a:bodyPr>
            <a:normAutofit/>
          </a:bodyPr>
          <a:lstStyle/>
          <a:p>
            <a:pPr marL="285750" indent="-285750">
              <a:buFont typeface="Arial" panose="020B0604020202020204" pitchFamily="34" charset="0"/>
              <a:buChar char="•"/>
            </a:pPr>
            <a:r>
              <a:rPr lang="en-US" dirty="0" err="1"/>
              <a:t>Syntantic</a:t>
            </a:r>
            <a:r>
              <a:rPr lang="en-US" dirty="0"/>
              <a:t> and semantic complexity metrics (e.g., </a:t>
            </a:r>
            <a:r>
              <a:rPr lang="en-US" dirty="0" err="1"/>
              <a:t>Quanteda</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buNone/>
            </a:pPr>
            <a:endParaRPr lang="en-US" dirty="0"/>
          </a:p>
        </p:txBody>
      </p:sp>
      <p:pic>
        <p:nvPicPr>
          <p:cNvPr id="3" name="Picture 2">
            <a:extLst>
              <a:ext uri="{FF2B5EF4-FFF2-40B4-BE49-F238E27FC236}">
                <a16:creationId xmlns:a16="http://schemas.microsoft.com/office/drawing/2014/main" id="{DA66EE4E-2FA9-8AE7-388F-BF56D36EF18A}"/>
              </a:ext>
            </a:extLst>
          </p:cNvPr>
          <p:cNvPicPr>
            <a:picLocks noChangeAspect="1"/>
          </p:cNvPicPr>
          <p:nvPr/>
        </p:nvPicPr>
        <p:blipFill>
          <a:blip r:embed="rId2"/>
          <a:stretch>
            <a:fillRect/>
          </a:stretch>
        </p:blipFill>
        <p:spPr>
          <a:xfrm>
            <a:off x="2150176" y="3192858"/>
            <a:ext cx="8857580" cy="2685428"/>
          </a:xfrm>
          <a:prstGeom prst="rect">
            <a:avLst/>
          </a:prstGeom>
        </p:spPr>
      </p:pic>
    </p:spTree>
    <p:extLst>
      <p:ext uri="{BB962C8B-B14F-4D97-AF65-F5344CB8AC3E}">
        <p14:creationId xmlns:p14="http://schemas.microsoft.com/office/powerpoint/2010/main" val="231871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a:t>LLM for </a:t>
            </a:r>
            <a:r>
              <a:rPr lang="ca-ES-valencia" dirty="0" err="1"/>
              <a:t>demand</a:t>
            </a:r>
            <a:r>
              <a:rPr lang="ca-ES-valencia" dirty="0"/>
              <a:t> </a:t>
            </a:r>
            <a:r>
              <a:rPr lang="ca-ES-valencia" dirty="0" err="1"/>
              <a:t>annotation</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17</a:t>
            </a:fld>
            <a:endParaRPr lang="en-GB"/>
          </a:p>
        </p:txBody>
      </p:sp>
      <p:sp>
        <p:nvSpPr>
          <p:cNvPr id="7" name="TextBox 6">
            <a:extLst>
              <a:ext uri="{FF2B5EF4-FFF2-40B4-BE49-F238E27FC236}">
                <a16:creationId xmlns:a16="http://schemas.microsoft.com/office/drawing/2014/main" id="{0D069A0A-DF94-A815-9B8C-15AB1555B497}"/>
              </a:ext>
            </a:extLst>
          </p:cNvPr>
          <p:cNvSpPr txBox="1"/>
          <p:nvPr/>
        </p:nvSpPr>
        <p:spPr>
          <a:xfrm>
            <a:off x="298502" y="6160249"/>
            <a:ext cx="6627085" cy="584775"/>
          </a:xfrm>
          <a:prstGeom prst="rect">
            <a:avLst/>
          </a:prstGeom>
          <a:noFill/>
        </p:spPr>
        <p:txBody>
          <a:bodyPr wrap="square">
            <a:spAutoFit/>
          </a:bodyPr>
          <a:lstStyle/>
          <a:p>
            <a:pPr algn="l"/>
            <a:r>
              <a:rPr lang="en-US" sz="1600" i="0" u="none" strike="noStrike" baseline="0" dirty="0">
                <a:solidFill>
                  <a:schemeClr val="bg1">
                    <a:lumMod val="75000"/>
                  </a:schemeClr>
                </a:solidFill>
                <a:latin typeface="Arial Narrow" panose="020B0606020202030204" pitchFamily="34" charset="0"/>
              </a:rPr>
              <a:t>Yael Moros-</a:t>
            </a:r>
            <a:r>
              <a:rPr lang="en-US" sz="1600" i="0" u="none" strike="noStrike" baseline="0" dirty="0" err="1">
                <a:solidFill>
                  <a:schemeClr val="bg1">
                    <a:lumMod val="75000"/>
                  </a:schemeClr>
                </a:solidFill>
                <a:latin typeface="Arial Narrow" panose="020B0606020202030204" pitchFamily="34" charset="0"/>
              </a:rPr>
              <a:t>Daval</a:t>
            </a:r>
            <a:r>
              <a:rPr lang="en-US" sz="1600" i="0" u="none" strike="noStrike" baseline="0" dirty="0">
                <a:solidFill>
                  <a:schemeClr val="bg1">
                    <a:lumMod val="75000"/>
                  </a:schemeClr>
                </a:solidFill>
                <a:latin typeface="Arial Narrow" panose="020B0606020202030204" pitchFamily="34" charset="0"/>
              </a:rPr>
              <a:t> “Automated Annotation of Meta-Features for </a:t>
            </a:r>
            <a:r>
              <a:rPr lang="en-GB" sz="1600" i="0" u="none" strike="noStrike" baseline="0" dirty="0">
                <a:solidFill>
                  <a:schemeClr val="bg1">
                    <a:lumMod val="75000"/>
                  </a:schemeClr>
                </a:solidFill>
                <a:latin typeface="Arial Narrow" panose="020B0606020202030204" pitchFamily="34" charset="0"/>
              </a:rPr>
              <a:t>Predicting Language Model Performance in Natural Language Processing Tasks”, 2023</a:t>
            </a:r>
            <a:endParaRPr lang="en-GB" sz="1600" dirty="0">
              <a:solidFill>
                <a:schemeClr val="bg1">
                  <a:lumMod val="75000"/>
                </a:schemeClr>
              </a:solidFill>
              <a:latin typeface="Arial Narrow" panose="020B0606020202030204" pitchFamily="34" charset="0"/>
            </a:endParaRPr>
          </a:p>
        </p:txBody>
      </p:sp>
      <p:sp>
        <p:nvSpPr>
          <p:cNvPr id="13" name="Content Placeholder 9">
            <a:extLst>
              <a:ext uri="{FF2B5EF4-FFF2-40B4-BE49-F238E27FC236}">
                <a16:creationId xmlns:a16="http://schemas.microsoft.com/office/drawing/2014/main" id="{8A01005A-A9F1-2588-7CDD-164D8E3B65C0}"/>
              </a:ext>
            </a:extLst>
          </p:cNvPr>
          <p:cNvSpPr txBox="1">
            <a:spLocks/>
          </p:cNvSpPr>
          <p:nvPr/>
        </p:nvSpPr>
        <p:spPr>
          <a:xfrm>
            <a:off x="2205987" y="3247303"/>
            <a:ext cx="4265152" cy="110457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panose="05000000000000000000" pitchFamily="2" charset="2"/>
              <a:buChar char="§"/>
              <a:defRPr sz="2000" kern="1200">
                <a:solidFill>
                  <a:srgbClr val="456B69"/>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Courier New" panose="02070309020205020404" pitchFamily="49" charset="0"/>
              <a:buChar char="o"/>
              <a:defRPr sz="16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600" kern="1200">
                <a:solidFill>
                  <a:srgbClr val="456B69"/>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Corbel" panose="020B0503020204020204" pitchFamily="34" charset="0"/>
              <a:buChar char="−"/>
              <a:defRPr sz="16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Linguistic Meta-features (annotated by GPT-4):</a:t>
            </a:r>
          </a:p>
          <a:p>
            <a:pPr marL="1200150" lvl="2" indent="-285750">
              <a:buFont typeface="Arial" panose="020B0604020202020204" pitchFamily="34" charset="0"/>
              <a:buChar char="•"/>
            </a:pPr>
            <a:endParaRPr lang="en-US" dirty="0"/>
          </a:p>
          <a:p>
            <a:endParaRPr lang="en-GB" dirty="0"/>
          </a:p>
        </p:txBody>
      </p:sp>
      <p:pic>
        <p:nvPicPr>
          <p:cNvPr id="15" name="Picture 14">
            <a:extLst>
              <a:ext uri="{FF2B5EF4-FFF2-40B4-BE49-F238E27FC236}">
                <a16:creationId xmlns:a16="http://schemas.microsoft.com/office/drawing/2014/main" id="{B588E63C-F405-4388-D954-A54B4AE2D606}"/>
              </a:ext>
            </a:extLst>
          </p:cNvPr>
          <p:cNvPicPr>
            <a:picLocks noChangeAspect="1"/>
          </p:cNvPicPr>
          <p:nvPr/>
        </p:nvPicPr>
        <p:blipFill>
          <a:blip r:embed="rId3"/>
          <a:stretch>
            <a:fillRect/>
          </a:stretch>
        </p:blipFill>
        <p:spPr>
          <a:xfrm>
            <a:off x="7651213" y="112976"/>
            <a:ext cx="4509423" cy="6488498"/>
          </a:xfrm>
          <a:prstGeom prst="rect">
            <a:avLst/>
          </a:prstGeom>
        </p:spPr>
      </p:pic>
      <p:sp>
        <p:nvSpPr>
          <p:cNvPr id="16" name="Arrow: Right 15">
            <a:extLst>
              <a:ext uri="{FF2B5EF4-FFF2-40B4-BE49-F238E27FC236}">
                <a16:creationId xmlns:a16="http://schemas.microsoft.com/office/drawing/2014/main" id="{483003D3-7D07-B64B-F551-C48E7719F65C}"/>
              </a:ext>
            </a:extLst>
          </p:cNvPr>
          <p:cNvSpPr/>
          <p:nvPr/>
        </p:nvSpPr>
        <p:spPr>
          <a:xfrm>
            <a:off x="6270692" y="3511393"/>
            <a:ext cx="400894" cy="274320"/>
          </a:xfrm>
          <a:prstGeom prst="rightArrow">
            <a:avLst/>
          </a:prstGeom>
          <a:solidFill>
            <a:srgbClr val="8FB7B5"/>
          </a:solidFill>
          <a:ln>
            <a:solidFill>
              <a:srgbClr val="456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17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Could</a:t>
            </a:r>
            <a:r>
              <a:rPr lang="ca-ES-valencia" dirty="0"/>
              <a:t> </a:t>
            </a:r>
            <a:r>
              <a:rPr lang="ca-ES-valencia" dirty="0" err="1"/>
              <a:t>we</a:t>
            </a:r>
            <a:r>
              <a:rPr lang="ca-ES-valencia" dirty="0"/>
              <a:t> use </a:t>
            </a:r>
            <a:r>
              <a:rPr lang="ca-ES-valencia" dirty="0" err="1"/>
              <a:t>lltm</a:t>
            </a:r>
            <a:r>
              <a:rPr lang="ca-ES-valencia" dirty="0"/>
              <a:t>?</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18</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9" y="2286000"/>
            <a:ext cx="6668144" cy="4023360"/>
          </a:xfrm>
        </p:spPr>
        <p:txBody>
          <a:bodyPr>
            <a:normAutofit/>
          </a:bodyPr>
          <a:lstStyle/>
          <a:p>
            <a:pPr marL="285750" indent="-285750">
              <a:buFont typeface="Arial" panose="020B0604020202020204" pitchFamily="34" charset="0"/>
              <a:buChar char="•"/>
            </a:pPr>
            <a:r>
              <a:rPr lang="en-US" dirty="0"/>
              <a:t>Tasks (thousands of items) and models (dozens of subjects) from HELM (summer 2023)</a:t>
            </a:r>
          </a:p>
          <a:p>
            <a:pPr marL="1200150" lvl="2" indent="-285750">
              <a:buFont typeface="Arial" panose="020B0604020202020204" pitchFamily="34" charset="0"/>
              <a:buChar char="•"/>
            </a:pPr>
            <a:endParaRPr lang="en-US" dirty="0"/>
          </a:p>
          <a:p>
            <a:endParaRPr lang="en-GB" dirty="0"/>
          </a:p>
        </p:txBody>
      </p:sp>
      <p:pic>
        <p:nvPicPr>
          <p:cNvPr id="6" name="Picture 5">
            <a:extLst>
              <a:ext uri="{FF2B5EF4-FFF2-40B4-BE49-F238E27FC236}">
                <a16:creationId xmlns:a16="http://schemas.microsoft.com/office/drawing/2014/main" id="{C1D1A9AA-94D4-2465-C31C-5B07DA9AD90C}"/>
              </a:ext>
            </a:extLst>
          </p:cNvPr>
          <p:cNvPicPr>
            <a:picLocks noChangeAspect="1"/>
          </p:cNvPicPr>
          <p:nvPr/>
        </p:nvPicPr>
        <p:blipFill>
          <a:blip r:embed="rId3"/>
          <a:stretch>
            <a:fillRect/>
          </a:stretch>
        </p:blipFill>
        <p:spPr>
          <a:xfrm>
            <a:off x="8597676" y="26913"/>
            <a:ext cx="3213323" cy="6515149"/>
          </a:xfrm>
          <a:prstGeom prst="rect">
            <a:avLst/>
          </a:prstGeom>
        </p:spPr>
      </p:pic>
      <p:pic>
        <p:nvPicPr>
          <p:cNvPr id="8" name="Picture 7">
            <a:extLst>
              <a:ext uri="{FF2B5EF4-FFF2-40B4-BE49-F238E27FC236}">
                <a16:creationId xmlns:a16="http://schemas.microsoft.com/office/drawing/2014/main" id="{28F2C752-561D-A31F-0B0D-475B21455B15}"/>
              </a:ext>
            </a:extLst>
          </p:cNvPr>
          <p:cNvPicPr>
            <a:picLocks noChangeAspect="1"/>
          </p:cNvPicPr>
          <p:nvPr/>
        </p:nvPicPr>
        <p:blipFill>
          <a:blip r:embed="rId4"/>
          <a:stretch>
            <a:fillRect/>
          </a:stretch>
        </p:blipFill>
        <p:spPr>
          <a:xfrm>
            <a:off x="3027710" y="3068969"/>
            <a:ext cx="3932261" cy="3115014"/>
          </a:xfrm>
          <a:prstGeom prst="rect">
            <a:avLst/>
          </a:prstGeom>
        </p:spPr>
      </p:pic>
      <p:sp>
        <p:nvSpPr>
          <p:cNvPr id="11" name="TextBox 10">
            <a:extLst>
              <a:ext uri="{FF2B5EF4-FFF2-40B4-BE49-F238E27FC236}">
                <a16:creationId xmlns:a16="http://schemas.microsoft.com/office/drawing/2014/main" id="{19924F1B-B5CD-7EA5-EE3F-731A98A7E668}"/>
              </a:ext>
            </a:extLst>
          </p:cNvPr>
          <p:cNvSpPr txBox="1"/>
          <p:nvPr/>
        </p:nvSpPr>
        <p:spPr>
          <a:xfrm>
            <a:off x="681086" y="6183983"/>
            <a:ext cx="7595647" cy="584775"/>
          </a:xfrm>
          <a:prstGeom prst="rect">
            <a:avLst/>
          </a:prstGeom>
          <a:noFill/>
        </p:spPr>
        <p:txBody>
          <a:bodyPr wrap="square">
            <a:spAutoFit/>
          </a:bodyPr>
          <a:lstStyle/>
          <a:p>
            <a:r>
              <a:rPr lang="en-GB" sz="1600" b="0" i="0" dirty="0">
                <a:solidFill>
                  <a:schemeClr val="bg1">
                    <a:lumMod val="65000"/>
                  </a:schemeClr>
                </a:solidFill>
                <a:effectLst/>
                <a:latin typeface="Arial Narrow" panose="020B0606020202030204" pitchFamily="34" charset="0"/>
              </a:rPr>
              <a:t>Liang, P., </a:t>
            </a:r>
            <a:r>
              <a:rPr lang="en-GB" sz="1600" b="0" i="0" dirty="0" err="1">
                <a:solidFill>
                  <a:schemeClr val="bg1">
                    <a:lumMod val="65000"/>
                  </a:schemeClr>
                </a:solidFill>
                <a:effectLst/>
                <a:latin typeface="Arial Narrow" panose="020B0606020202030204" pitchFamily="34" charset="0"/>
              </a:rPr>
              <a:t>Bommasani</a:t>
            </a:r>
            <a:r>
              <a:rPr lang="en-GB" sz="1600" b="0" i="0" dirty="0">
                <a:solidFill>
                  <a:schemeClr val="bg1">
                    <a:lumMod val="65000"/>
                  </a:schemeClr>
                </a:solidFill>
                <a:effectLst/>
                <a:latin typeface="Arial Narrow" panose="020B0606020202030204" pitchFamily="34" charset="0"/>
              </a:rPr>
              <a:t>, R., Lee, T., Tsipras, D., </a:t>
            </a:r>
            <a:r>
              <a:rPr lang="en-GB" sz="1600" b="0" i="0" dirty="0" err="1">
                <a:solidFill>
                  <a:schemeClr val="bg1">
                    <a:lumMod val="65000"/>
                  </a:schemeClr>
                </a:solidFill>
                <a:effectLst/>
                <a:latin typeface="Arial Narrow" panose="020B0606020202030204" pitchFamily="34" charset="0"/>
              </a:rPr>
              <a:t>Soylu</a:t>
            </a:r>
            <a:r>
              <a:rPr lang="en-GB" sz="1600" b="0" i="0" dirty="0">
                <a:solidFill>
                  <a:schemeClr val="bg1">
                    <a:lumMod val="65000"/>
                  </a:schemeClr>
                </a:solidFill>
                <a:effectLst/>
                <a:latin typeface="Arial Narrow" panose="020B0606020202030204" pitchFamily="34" charset="0"/>
              </a:rPr>
              <a:t>, D., </a:t>
            </a:r>
            <a:r>
              <a:rPr lang="en-GB" sz="1600" b="0" i="0" dirty="0" err="1">
                <a:solidFill>
                  <a:schemeClr val="bg1">
                    <a:lumMod val="65000"/>
                  </a:schemeClr>
                </a:solidFill>
                <a:effectLst/>
                <a:latin typeface="Arial Narrow" panose="020B0606020202030204" pitchFamily="34" charset="0"/>
              </a:rPr>
              <a:t>Yasunaga</a:t>
            </a:r>
            <a:r>
              <a:rPr lang="en-GB" sz="1600" b="0" i="0" dirty="0">
                <a:solidFill>
                  <a:schemeClr val="bg1">
                    <a:lumMod val="65000"/>
                  </a:schemeClr>
                </a:solidFill>
                <a:effectLst/>
                <a:latin typeface="Arial Narrow" panose="020B0606020202030204" pitchFamily="34" charset="0"/>
              </a:rPr>
              <a:t>, M., ... &amp; </a:t>
            </a:r>
            <a:r>
              <a:rPr lang="en-GB" sz="1600" b="0" i="0" dirty="0" err="1">
                <a:solidFill>
                  <a:schemeClr val="bg1">
                    <a:lumMod val="65000"/>
                  </a:schemeClr>
                </a:solidFill>
                <a:effectLst/>
                <a:latin typeface="Arial Narrow" panose="020B0606020202030204" pitchFamily="34" charset="0"/>
              </a:rPr>
              <a:t>Koreeda</a:t>
            </a:r>
            <a:r>
              <a:rPr lang="en-GB" sz="1600" b="0" i="0" dirty="0">
                <a:solidFill>
                  <a:schemeClr val="bg1">
                    <a:lumMod val="65000"/>
                  </a:schemeClr>
                </a:solidFill>
                <a:effectLst/>
                <a:latin typeface="Arial Narrow" panose="020B0606020202030204" pitchFamily="34" charset="0"/>
              </a:rPr>
              <a:t>, Y. (2022). Holistic evaluation of language models. </a:t>
            </a:r>
            <a:r>
              <a:rPr lang="en-GB" sz="1600" b="0" i="1" dirty="0" err="1">
                <a:solidFill>
                  <a:schemeClr val="bg1">
                    <a:lumMod val="65000"/>
                  </a:schemeClr>
                </a:solidFill>
                <a:effectLst/>
                <a:latin typeface="Arial Narrow" panose="020B0606020202030204" pitchFamily="34" charset="0"/>
              </a:rPr>
              <a:t>arXiv</a:t>
            </a:r>
            <a:r>
              <a:rPr lang="en-GB" sz="1600" b="0" i="1" dirty="0">
                <a:solidFill>
                  <a:schemeClr val="bg1">
                    <a:lumMod val="65000"/>
                  </a:schemeClr>
                </a:solidFill>
                <a:effectLst/>
                <a:latin typeface="Arial Narrow" panose="020B0606020202030204" pitchFamily="34" charset="0"/>
              </a:rPr>
              <a:t> preprint arXiv:2211.09110</a:t>
            </a:r>
            <a:r>
              <a:rPr lang="en-GB" sz="1600" b="0" i="0" dirty="0">
                <a:solidFill>
                  <a:schemeClr val="bg1">
                    <a:lumMod val="65000"/>
                  </a:schemeClr>
                </a:solidFill>
                <a:effectLst/>
                <a:latin typeface="Arial Narrow" panose="020B0606020202030204" pitchFamily="34" charset="0"/>
              </a:rPr>
              <a:t>.</a:t>
            </a:r>
            <a:endParaRPr lang="en-GB" sz="1600" dirty="0">
              <a:solidFill>
                <a:schemeClr val="bg1">
                  <a:lumMod val="65000"/>
                </a:schemeClr>
              </a:solidFill>
              <a:latin typeface="Arial Narrow" panose="020B0606020202030204" pitchFamily="34" charset="0"/>
            </a:endParaRPr>
          </a:p>
        </p:txBody>
      </p:sp>
    </p:spTree>
    <p:extLst>
      <p:ext uri="{BB962C8B-B14F-4D97-AF65-F5344CB8AC3E}">
        <p14:creationId xmlns:p14="http://schemas.microsoft.com/office/powerpoint/2010/main" val="1471876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Yes</a:t>
            </a:r>
            <a:r>
              <a:rPr lang="ca-ES-valencia" dirty="0"/>
              <a:t>, </a:t>
            </a:r>
            <a:r>
              <a:rPr lang="ca-ES-valencia" dirty="0" err="1"/>
              <a:t>but</a:t>
            </a:r>
            <a:r>
              <a:rPr lang="ca-ES-valencia" dirty="0"/>
              <a:t> </a:t>
            </a:r>
            <a:r>
              <a:rPr lang="ca-ES-valencia" dirty="0" err="1"/>
              <a:t>we</a:t>
            </a:r>
            <a:r>
              <a:rPr lang="ca-ES-valencia" dirty="0"/>
              <a:t> </a:t>
            </a:r>
            <a:r>
              <a:rPr lang="ca-ES-valencia" dirty="0" err="1"/>
              <a:t>didn’t</a:t>
            </a:r>
            <a:r>
              <a:rPr lang="ca-ES-valencia" dirty="0"/>
              <a:t> (</a:t>
            </a:r>
            <a:r>
              <a:rPr lang="ca-ES-valencia" dirty="0" err="1"/>
              <a:t>used</a:t>
            </a:r>
            <a:r>
              <a:rPr lang="ca-ES-valencia" dirty="0"/>
              <a:t> </a:t>
            </a:r>
            <a:r>
              <a:rPr lang="ca-ES-valencia" dirty="0" err="1"/>
              <a:t>xg-boost</a:t>
            </a:r>
            <a:r>
              <a:rPr lang="ca-ES-valencia" dirty="0"/>
              <a:t>)</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19</a:t>
            </a:fld>
            <a:endParaRPr lang="en-GB"/>
          </a:p>
        </p:txBody>
      </p:sp>
      <p:pic>
        <p:nvPicPr>
          <p:cNvPr id="7" name="Picture 6">
            <a:extLst>
              <a:ext uri="{FF2B5EF4-FFF2-40B4-BE49-F238E27FC236}">
                <a16:creationId xmlns:a16="http://schemas.microsoft.com/office/drawing/2014/main" id="{E9F4E2BE-41CD-12E2-E012-F143CE2ABD8D}"/>
              </a:ext>
            </a:extLst>
          </p:cNvPr>
          <p:cNvPicPr>
            <a:picLocks noChangeAspect="1"/>
          </p:cNvPicPr>
          <p:nvPr/>
        </p:nvPicPr>
        <p:blipFill>
          <a:blip r:embed="rId3"/>
          <a:stretch>
            <a:fillRect/>
          </a:stretch>
        </p:blipFill>
        <p:spPr>
          <a:xfrm>
            <a:off x="1190106" y="2084719"/>
            <a:ext cx="5192221" cy="4188065"/>
          </a:xfrm>
          <a:prstGeom prst="rect">
            <a:avLst/>
          </a:prstGeom>
        </p:spPr>
      </p:pic>
      <p:pic>
        <p:nvPicPr>
          <p:cNvPr id="11" name="Picture 10">
            <a:extLst>
              <a:ext uri="{FF2B5EF4-FFF2-40B4-BE49-F238E27FC236}">
                <a16:creationId xmlns:a16="http://schemas.microsoft.com/office/drawing/2014/main" id="{E2FD700F-79B8-7D36-0FC9-BAC7E4D26313}"/>
              </a:ext>
            </a:extLst>
          </p:cNvPr>
          <p:cNvPicPr>
            <a:picLocks noChangeAspect="1"/>
          </p:cNvPicPr>
          <p:nvPr/>
        </p:nvPicPr>
        <p:blipFill rotWithShape="1">
          <a:blip r:embed="rId4"/>
          <a:srcRect l="14233" t="-1249" r="16045" b="20093"/>
          <a:stretch/>
        </p:blipFill>
        <p:spPr>
          <a:xfrm>
            <a:off x="7006828" y="2791387"/>
            <a:ext cx="4901800" cy="3251194"/>
          </a:xfrm>
          <a:prstGeom prst="rect">
            <a:avLst/>
          </a:prstGeom>
        </p:spPr>
      </p:pic>
      <p:sp>
        <p:nvSpPr>
          <p:cNvPr id="12" name="Arrow: Right 11">
            <a:extLst>
              <a:ext uri="{FF2B5EF4-FFF2-40B4-BE49-F238E27FC236}">
                <a16:creationId xmlns:a16="http://schemas.microsoft.com/office/drawing/2014/main" id="{8ED37255-1A60-D798-FA87-6C0602EE9612}"/>
              </a:ext>
            </a:extLst>
          </p:cNvPr>
          <p:cNvSpPr/>
          <p:nvPr/>
        </p:nvSpPr>
        <p:spPr>
          <a:xfrm>
            <a:off x="4612447" y="5004929"/>
            <a:ext cx="2467033" cy="274320"/>
          </a:xfrm>
          <a:prstGeom prst="rightArrow">
            <a:avLst/>
          </a:prstGeom>
          <a:solidFill>
            <a:srgbClr val="8FB7B5"/>
          </a:solidFill>
          <a:ln>
            <a:solidFill>
              <a:srgbClr val="456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211D12A0-AA18-334A-8060-9D1534917D61}"/>
              </a:ext>
            </a:extLst>
          </p:cNvPr>
          <p:cNvSpPr/>
          <p:nvPr/>
        </p:nvSpPr>
        <p:spPr>
          <a:xfrm>
            <a:off x="4053525" y="2698895"/>
            <a:ext cx="433633" cy="730105"/>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46F95F7C-1B9A-052A-A6B5-F3E08529A0E7}"/>
              </a:ext>
            </a:extLst>
          </p:cNvPr>
          <p:cNvSpPr/>
          <p:nvPr/>
        </p:nvSpPr>
        <p:spPr>
          <a:xfrm>
            <a:off x="4053525" y="4202798"/>
            <a:ext cx="433633" cy="99137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ECD17E5F-80F4-BAF7-843D-BB74AF018527}"/>
              </a:ext>
            </a:extLst>
          </p:cNvPr>
          <p:cNvSpPr/>
          <p:nvPr/>
        </p:nvSpPr>
        <p:spPr>
          <a:xfrm>
            <a:off x="4064522" y="5542680"/>
            <a:ext cx="433633" cy="188818"/>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1381F14B-EEA6-A693-AAC1-D43739834C6B}"/>
              </a:ext>
            </a:extLst>
          </p:cNvPr>
          <p:cNvSpPr/>
          <p:nvPr/>
        </p:nvSpPr>
        <p:spPr>
          <a:xfrm>
            <a:off x="5572812" y="2718598"/>
            <a:ext cx="234099" cy="20371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975AAA95-DA49-F1E4-A499-B7D999CC7726}"/>
              </a:ext>
            </a:extLst>
          </p:cNvPr>
          <p:cNvSpPr/>
          <p:nvPr/>
        </p:nvSpPr>
        <p:spPr>
          <a:xfrm>
            <a:off x="5450531" y="4232494"/>
            <a:ext cx="433633" cy="961675"/>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5B901E28-C072-62B1-382A-D87F452133EA}"/>
              </a:ext>
            </a:extLst>
          </p:cNvPr>
          <p:cNvSpPr/>
          <p:nvPr/>
        </p:nvSpPr>
        <p:spPr>
          <a:xfrm>
            <a:off x="5473044" y="5509925"/>
            <a:ext cx="433633" cy="221574"/>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432AF6D-1133-1577-A17A-82A46A3BCA83}"/>
              </a:ext>
            </a:extLst>
          </p:cNvPr>
          <p:cNvSpPr txBox="1"/>
          <p:nvPr/>
        </p:nvSpPr>
        <p:spPr>
          <a:xfrm>
            <a:off x="7057484" y="2204888"/>
            <a:ext cx="5192221" cy="523220"/>
          </a:xfrm>
          <a:prstGeom prst="rect">
            <a:avLst/>
          </a:prstGeom>
          <a:noFill/>
        </p:spPr>
        <p:txBody>
          <a:bodyPr wrap="square" rtlCol="0">
            <a:spAutoFit/>
          </a:bodyPr>
          <a:lstStyle/>
          <a:p>
            <a:r>
              <a:rPr lang="ca-ES-valencia" sz="1400" dirty="0"/>
              <a:t>E</a:t>
            </a:r>
            <a:r>
              <a:rPr lang="en-GB" sz="1400" dirty="0"/>
              <a:t>ach dot is an instance of MMLU US FP, with average error for all models on the x axis and the predicted average error on the y axis. </a:t>
            </a:r>
          </a:p>
        </p:txBody>
      </p:sp>
      <p:sp>
        <p:nvSpPr>
          <p:cNvPr id="6" name="Rectangle: Rounded Corners 5">
            <a:extLst>
              <a:ext uri="{FF2B5EF4-FFF2-40B4-BE49-F238E27FC236}">
                <a16:creationId xmlns:a16="http://schemas.microsoft.com/office/drawing/2014/main" id="{BC27D63B-1DDE-9F66-E7E2-75E1D9A70A7E}"/>
              </a:ext>
            </a:extLst>
          </p:cNvPr>
          <p:cNvSpPr/>
          <p:nvPr/>
        </p:nvSpPr>
        <p:spPr>
          <a:xfrm>
            <a:off x="4022505" y="5001394"/>
            <a:ext cx="558922" cy="225110"/>
          </a:xfrm>
          <a:prstGeom prst="roundRect">
            <a:avLst/>
          </a:prstGeom>
          <a:noFill/>
          <a:ln w="31750">
            <a:solidFill>
              <a:srgbClr val="8FB7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029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19" grpId="0" animBg="1"/>
      <p:bldP spid="20" grpId="0" animBg="1"/>
      <p:bldP spid="3" grpId="0"/>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en-GB" sz="6000" dirty="0">
                <a:solidFill>
                  <a:srgbClr val="CDFFEC"/>
                </a:solidFill>
              </a:rPr>
              <a:t>Main Limitations of (classical) IRT</a:t>
            </a:r>
          </a:p>
        </p:txBody>
      </p:sp>
    </p:spTree>
    <p:extLst>
      <p:ext uri="{BB962C8B-B14F-4D97-AF65-F5344CB8AC3E}">
        <p14:creationId xmlns:p14="http://schemas.microsoft.com/office/powerpoint/2010/main" val="1870172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20</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en-GB" sz="6000" dirty="0">
                <a:solidFill>
                  <a:srgbClr val="CDFFEC"/>
                </a:solidFill>
              </a:rPr>
              <a:t>General Difficulty Models</a:t>
            </a:r>
          </a:p>
        </p:txBody>
      </p:sp>
    </p:spTree>
    <p:extLst>
      <p:ext uri="{BB962C8B-B14F-4D97-AF65-F5344CB8AC3E}">
        <p14:creationId xmlns:p14="http://schemas.microsoft.com/office/powerpoint/2010/main" val="1118756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a:t>Data for </a:t>
            </a:r>
            <a:r>
              <a:rPr lang="ca-ES-valencia" dirty="0" err="1"/>
              <a:t>difficulty</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21</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8" y="2286000"/>
            <a:ext cx="10786872" cy="4023360"/>
          </a:xfrm>
        </p:spPr>
        <p:txBody>
          <a:bodyPr>
            <a:normAutofit/>
          </a:bodyPr>
          <a:lstStyle/>
          <a:p>
            <a:pPr marL="285750" indent="-285750">
              <a:buFont typeface="Arial" panose="020B0604020202020204" pitchFamily="34" charset="0"/>
              <a:buChar char="•"/>
            </a:pPr>
            <a:r>
              <a:rPr lang="en-US" dirty="0"/>
              <a:t>Once we have applied IRT or used any other method to estimate the difficulties of the instances, we end up with a dataset like this: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buNone/>
            </a:pPr>
            <a:endParaRPr lang="en-US" dirty="0"/>
          </a:p>
        </p:txBody>
      </p:sp>
      <p:sp>
        <p:nvSpPr>
          <p:cNvPr id="6" name="5 CuadroTexto">
            <a:extLst>
              <a:ext uri="{FF2B5EF4-FFF2-40B4-BE49-F238E27FC236}">
                <a16:creationId xmlns:a16="http://schemas.microsoft.com/office/drawing/2014/main" id="{6589EE7B-BB31-4214-8572-581D5DAF1561}"/>
              </a:ext>
            </a:extLst>
          </p:cNvPr>
          <p:cNvSpPr txBox="1"/>
          <p:nvPr/>
        </p:nvSpPr>
        <p:spPr>
          <a:xfrm>
            <a:off x="7857811" y="3928904"/>
            <a:ext cx="3828422" cy="1328023"/>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GB" sz="2400" dirty="0">
                <a:solidFill>
                  <a:srgbClr val="456B69"/>
                </a:solidFill>
              </a:rPr>
              <a:t>Can we predict difficulty (and discrimination) from the features?</a:t>
            </a:r>
            <a:endParaRPr lang="en-US" b="1" dirty="0"/>
          </a:p>
        </p:txBody>
      </p:sp>
      <p:graphicFrame>
        <p:nvGraphicFramePr>
          <p:cNvPr id="3" name="Table 2">
            <a:extLst>
              <a:ext uri="{FF2B5EF4-FFF2-40B4-BE49-F238E27FC236}">
                <a16:creationId xmlns:a16="http://schemas.microsoft.com/office/drawing/2014/main" id="{F434C516-80AE-E66D-EEE2-BF6CF37B3203}"/>
              </a:ext>
            </a:extLst>
          </p:cNvPr>
          <p:cNvGraphicFramePr>
            <a:graphicFrameLocks noGrp="1"/>
          </p:cNvGraphicFramePr>
          <p:nvPr>
            <p:extLst>
              <p:ext uri="{D42A27DB-BD31-4B8C-83A1-F6EECF244321}">
                <p14:modId xmlns:p14="http://schemas.microsoft.com/office/powerpoint/2010/main" val="1512227011"/>
              </p:ext>
            </p:extLst>
          </p:nvPr>
        </p:nvGraphicFramePr>
        <p:xfrm>
          <a:off x="1404708" y="3154072"/>
          <a:ext cx="5659283" cy="2966720"/>
        </p:xfrm>
        <a:graphic>
          <a:graphicData uri="http://schemas.openxmlformats.org/drawingml/2006/table">
            <a:tbl>
              <a:tblPr firstRow="1" bandRow="1">
                <a:tableStyleId>{5C22544A-7EE6-4342-B048-85BDC9FD1C3A}</a:tableStyleId>
              </a:tblPr>
              <a:tblGrid>
                <a:gridCol w="584866">
                  <a:extLst>
                    <a:ext uri="{9D8B030D-6E8A-4147-A177-3AD203B41FA5}">
                      <a16:colId xmlns:a16="http://schemas.microsoft.com/office/drawing/2014/main" val="2990503326"/>
                    </a:ext>
                  </a:extLst>
                </a:gridCol>
                <a:gridCol w="3165230">
                  <a:extLst>
                    <a:ext uri="{9D8B030D-6E8A-4147-A177-3AD203B41FA5}">
                      <a16:colId xmlns:a16="http://schemas.microsoft.com/office/drawing/2014/main" val="2607481238"/>
                    </a:ext>
                  </a:extLst>
                </a:gridCol>
                <a:gridCol w="954594">
                  <a:extLst>
                    <a:ext uri="{9D8B030D-6E8A-4147-A177-3AD203B41FA5}">
                      <a16:colId xmlns:a16="http://schemas.microsoft.com/office/drawing/2014/main" val="3774492351"/>
                    </a:ext>
                  </a:extLst>
                </a:gridCol>
                <a:gridCol w="954593">
                  <a:extLst>
                    <a:ext uri="{9D8B030D-6E8A-4147-A177-3AD203B41FA5}">
                      <a16:colId xmlns:a16="http://schemas.microsoft.com/office/drawing/2014/main" val="4224121439"/>
                    </a:ext>
                  </a:extLst>
                </a:gridCol>
              </a:tblGrid>
              <a:tr h="370840">
                <a:tc>
                  <a:txBody>
                    <a:bodyPr/>
                    <a:lstStyle/>
                    <a:p>
                      <a:r>
                        <a:rPr lang="ca-ES-valencia" b="0" dirty="0" err="1">
                          <a:latin typeface="Arial Narrow" panose="020B0606020202030204" pitchFamily="34" charset="0"/>
                          <a:cs typeface="Arial" panose="020B0604020202020204" pitchFamily="34" charset="0"/>
                        </a:rPr>
                        <a:t>Item</a:t>
                      </a:r>
                      <a:endParaRPr lang="en-GB" b="0" dirty="0">
                        <a:latin typeface="Arial Narrow" panose="020B0606020202030204" pitchFamily="34" charset="0"/>
                        <a:cs typeface="Arial" panose="020B0604020202020204" pitchFamily="34" charset="0"/>
                      </a:endParaRPr>
                    </a:p>
                  </a:txBody>
                  <a:tcPr/>
                </a:tc>
                <a:tc>
                  <a:txBody>
                    <a:bodyPr/>
                    <a:lstStyle/>
                    <a:p>
                      <a:r>
                        <a:rPr lang="ca-ES-valencia" b="0" dirty="0">
                          <a:latin typeface="Arial Narrow" panose="020B0606020202030204" pitchFamily="34" charset="0"/>
                          <a:cs typeface="Arial" panose="020B0604020202020204" pitchFamily="34" charset="0"/>
                        </a:rPr>
                        <a:t>Original </a:t>
                      </a:r>
                      <a:r>
                        <a:rPr lang="ca-ES-valencia" b="0" dirty="0" err="1">
                          <a:latin typeface="Arial Narrow" panose="020B0606020202030204" pitchFamily="34" charset="0"/>
                          <a:cs typeface="Arial" panose="020B0604020202020204" pitchFamily="34" charset="0"/>
                        </a:rPr>
                        <a:t>Features</a:t>
                      </a:r>
                      <a:endParaRPr lang="en-GB" b="0" dirty="0">
                        <a:latin typeface="Arial Narrow" panose="020B0606020202030204" pitchFamily="34" charset="0"/>
                        <a:cs typeface="Arial" panose="020B0604020202020204" pitchFamily="34" charset="0"/>
                      </a:endParaRPr>
                    </a:p>
                  </a:txBody>
                  <a:tcPr/>
                </a:tc>
                <a:tc>
                  <a:txBody>
                    <a:bodyPr/>
                    <a:lstStyle/>
                    <a:p>
                      <a:r>
                        <a:rPr lang="ca-ES-valencia" b="0" dirty="0" err="1">
                          <a:latin typeface="Arial Narrow" panose="020B0606020202030204" pitchFamily="34" charset="0"/>
                          <a:cs typeface="Arial" panose="020B0604020202020204" pitchFamily="34" charset="0"/>
                        </a:rPr>
                        <a:t>Difficulty</a:t>
                      </a:r>
                      <a:endParaRPr lang="en-GB" b="0" dirty="0">
                        <a:latin typeface="Arial Narrow" panose="020B0606020202030204" pitchFamily="34" charset="0"/>
                        <a:cs typeface="Arial" panose="020B0604020202020204" pitchFamily="34" charset="0"/>
                      </a:endParaRPr>
                    </a:p>
                  </a:txBody>
                  <a:tcPr/>
                </a:tc>
                <a:tc>
                  <a:txBody>
                    <a:bodyPr/>
                    <a:lstStyle/>
                    <a:p>
                      <a:r>
                        <a:rPr lang="ca-ES-valencia" b="0" dirty="0">
                          <a:latin typeface="Arial Narrow" panose="020B0606020202030204" pitchFamily="34" charset="0"/>
                          <a:cs typeface="Arial" panose="020B0604020202020204" pitchFamily="34" charset="0"/>
                        </a:rPr>
                        <a:t>Discrim.</a:t>
                      </a:r>
                      <a:endParaRPr lang="en-GB" b="0" dirty="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2445978496"/>
                  </a:ext>
                </a:extLst>
              </a:tr>
              <a:tr h="370840">
                <a:tc>
                  <a:txBody>
                    <a:bodyPr/>
                    <a:lstStyle/>
                    <a:p>
                      <a:pPr algn="ctr"/>
                      <a:r>
                        <a:rPr lang="ca-ES-valencia" b="0" dirty="0">
                          <a:latin typeface="Arial Narrow" panose="020B0606020202030204" pitchFamily="34" charset="0"/>
                          <a:cs typeface="Arial" panose="020B0604020202020204" pitchFamily="34" charset="0"/>
                        </a:rPr>
                        <a:t>#1</a:t>
                      </a:r>
                      <a:endParaRPr lang="en-GB" b="0" dirty="0">
                        <a:latin typeface="Arial Narrow" panose="020B0606020202030204" pitchFamily="34" charset="0"/>
                        <a:cs typeface="Arial" panose="020B0604020202020204" pitchFamily="34" charset="0"/>
                      </a:endParaRPr>
                    </a:p>
                  </a:txBody>
                  <a:tcPr/>
                </a:tc>
                <a:tc>
                  <a:txBody>
                    <a:bodyPr/>
                    <a:lstStyle/>
                    <a:p>
                      <a:r>
                        <a:rPr lang="ca-ES-valencia" b="0" dirty="0" err="1">
                          <a:latin typeface="Arial Narrow" panose="020B0606020202030204" pitchFamily="34" charset="0"/>
                          <a:cs typeface="Arial" panose="020B0604020202020204" pitchFamily="34" charset="0"/>
                        </a:rPr>
                        <a:t>What’s</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the</a:t>
                      </a:r>
                      <a:r>
                        <a:rPr lang="ca-ES-valencia" b="0" dirty="0">
                          <a:latin typeface="Arial Narrow" panose="020B0606020202030204" pitchFamily="34" charset="0"/>
                          <a:cs typeface="Arial" panose="020B0604020202020204" pitchFamily="34" charset="0"/>
                        </a:rPr>
                        <a:t> capital of France?</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-2.5</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0.6</a:t>
                      </a:r>
                      <a:endParaRPr lang="en-GB" b="0" dirty="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3506581623"/>
                  </a:ext>
                </a:extLst>
              </a:tr>
              <a:tr h="370840">
                <a:tc>
                  <a:txBody>
                    <a:bodyPr/>
                    <a:lstStyle/>
                    <a:p>
                      <a:pPr algn="ctr"/>
                      <a:r>
                        <a:rPr lang="ca-ES-valencia" b="0" dirty="0">
                          <a:latin typeface="Arial Narrow" panose="020B0606020202030204" pitchFamily="34" charset="0"/>
                          <a:cs typeface="Arial" panose="020B0604020202020204" pitchFamily="34" charset="0"/>
                        </a:rPr>
                        <a:t>#2</a:t>
                      </a:r>
                      <a:endParaRPr lang="en-GB" b="0" dirty="0">
                        <a:latin typeface="Arial Narrow" panose="020B0606020202030204" pitchFamily="34" charset="0"/>
                        <a:cs typeface="Arial" panose="020B0604020202020204" pitchFamily="34" charset="0"/>
                      </a:endParaRPr>
                    </a:p>
                  </a:txBody>
                  <a:tcPr/>
                </a:tc>
                <a:tc>
                  <a:txBody>
                    <a:bodyPr/>
                    <a:lstStyle/>
                    <a:p>
                      <a:r>
                        <a:rPr lang="ca-ES-valencia" b="0" dirty="0" err="1">
                          <a:latin typeface="Arial Narrow" panose="020B0606020202030204" pitchFamily="34" charset="0"/>
                          <a:cs typeface="Arial" panose="020B0604020202020204" pitchFamily="34" charset="0"/>
                        </a:rPr>
                        <a:t>What’s</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almost</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an</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island</a:t>
                      </a:r>
                      <a:r>
                        <a:rPr lang="ca-ES-valencia" b="0" dirty="0">
                          <a:latin typeface="Arial Narrow" panose="020B0606020202030204" pitchFamily="34" charset="0"/>
                          <a:cs typeface="Arial" panose="020B0604020202020204" pitchFamily="34" charset="0"/>
                        </a:rPr>
                        <a:t>?</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0.3</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0.7</a:t>
                      </a:r>
                      <a:endParaRPr lang="en-GB" b="0" dirty="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2360031891"/>
                  </a:ext>
                </a:extLst>
              </a:tr>
              <a:tr h="370840">
                <a:tc>
                  <a:txBody>
                    <a:bodyPr/>
                    <a:lstStyle/>
                    <a:p>
                      <a:pPr algn="ctr"/>
                      <a:r>
                        <a:rPr lang="ca-ES-valencia" b="0" dirty="0">
                          <a:latin typeface="Arial Narrow" panose="020B0606020202030204" pitchFamily="34" charset="0"/>
                          <a:cs typeface="Arial" panose="020B0604020202020204" pitchFamily="34" charset="0"/>
                        </a:rPr>
                        <a:t>#3</a:t>
                      </a:r>
                    </a:p>
                  </a:txBody>
                  <a:tcPr/>
                </a:tc>
                <a:tc>
                  <a:txBody>
                    <a:bodyPr/>
                    <a:lstStyle/>
                    <a:p>
                      <a:r>
                        <a:rPr lang="ca-ES-valencia" b="0" dirty="0" err="1">
                          <a:latin typeface="Arial Narrow" panose="020B0606020202030204" pitchFamily="34" charset="0"/>
                          <a:cs typeface="Arial" panose="020B0604020202020204" pitchFamily="34" charset="0"/>
                        </a:rPr>
                        <a:t>What’s</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the</a:t>
                      </a:r>
                      <a:r>
                        <a:rPr lang="ca-ES-valencia" b="0" dirty="0">
                          <a:latin typeface="Arial Narrow" panose="020B0606020202030204" pitchFamily="34" charset="0"/>
                          <a:cs typeface="Arial" panose="020B0604020202020204" pitchFamily="34" charset="0"/>
                        </a:rPr>
                        <a:t> capital of Bhutan?</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0.7</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0.2</a:t>
                      </a:r>
                      <a:endParaRPr lang="en-GB" b="0" dirty="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3395102854"/>
                  </a:ext>
                </a:extLst>
              </a:tr>
              <a:tr h="370840">
                <a:tc>
                  <a:txBody>
                    <a:bodyPr/>
                    <a:lstStyle/>
                    <a:p>
                      <a:pPr algn="ctr"/>
                      <a:r>
                        <a:rPr lang="ca-ES-valencia" b="0" dirty="0">
                          <a:latin typeface="Arial Narrow" panose="020B0606020202030204" pitchFamily="34" charset="0"/>
                          <a:cs typeface="Arial" panose="020B0604020202020204" pitchFamily="34" charset="0"/>
                        </a:rPr>
                        <a:t>#4</a:t>
                      </a:r>
                      <a:endParaRPr lang="en-GB" b="0" dirty="0">
                        <a:latin typeface="Arial Narrow" panose="020B0606020202030204" pitchFamily="34" charset="0"/>
                        <a:cs typeface="Arial" panose="020B0604020202020204" pitchFamily="34" charset="0"/>
                      </a:endParaRPr>
                    </a:p>
                  </a:txBody>
                  <a:tcPr/>
                </a:tc>
                <a:tc>
                  <a:txBody>
                    <a:bodyPr/>
                    <a:lstStyle/>
                    <a:p>
                      <a:r>
                        <a:rPr lang="ca-ES-valencia" b="0" dirty="0" err="1">
                          <a:latin typeface="Arial Narrow" panose="020B0606020202030204" pitchFamily="34" charset="0"/>
                          <a:cs typeface="Arial" panose="020B0604020202020204" pitchFamily="34" charset="0"/>
                        </a:rPr>
                        <a:t>What’s</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frozen</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water</a:t>
                      </a:r>
                      <a:r>
                        <a:rPr lang="ca-ES-valencia" b="0" dirty="0">
                          <a:latin typeface="Arial Narrow" panose="020B0606020202030204" pitchFamily="34" charset="0"/>
                          <a:cs typeface="Arial" panose="020B0604020202020204" pitchFamily="34" charset="0"/>
                        </a:rPr>
                        <a:t>?</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-1.8</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0.3</a:t>
                      </a:r>
                      <a:endParaRPr lang="en-GB" b="0" dirty="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2634266750"/>
                  </a:ext>
                </a:extLst>
              </a:tr>
              <a:tr h="370840">
                <a:tc>
                  <a:txBody>
                    <a:bodyPr/>
                    <a:lstStyle/>
                    <a:p>
                      <a:pPr algn="ctr"/>
                      <a:r>
                        <a:rPr lang="ca-ES-valencia" b="0" dirty="0">
                          <a:latin typeface="Arial Narrow" panose="020B0606020202030204" pitchFamily="34" charset="0"/>
                          <a:cs typeface="Arial" panose="020B0604020202020204" pitchFamily="34" charset="0"/>
                        </a:rPr>
                        <a:t>#5</a:t>
                      </a:r>
                      <a:endParaRPr lang="en-GB" b="0" dirty="0">
                        <a:latin typeface="Arial Narrow" panose="020B0606020202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valencia" b="0" dirty="0" err="1">
                          <a:latin typeface="Arial Narrow" panose="020B0606020202030204" pitchFamily="34" charset="0"/>
                          <a:cs typeface="Arial" panose="020B0604020202020204" pitchFamily="34" charset="0"/>
                        </a:rPr>
                        <a:t>Who’s</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your</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mother’s</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son’s</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mother</a:t>
                      </a:r>
                      <a:r>
                        <a:rPr lang="ca-ES-valencia" b="0" dirty="0">
                          <a:latin typeface="Arial Narrow" panose="020B0606020202030204" pitchFamily="34" charset="0"/>
                          <a:cs typeface="Arial" panose="020B0604020202020204" pitchFamily="34" charset="0"/>
                        </a:rPr>
                        <a:t>?</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-0.5</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0.2</a:t>
                      </a:r>
                      <a:endParaRPr lang="en-GB" b="0" dirty="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4245866306"/>
                  </a:ext>
                </a:extLst>
              </a:tr>
              <a:tr h="370840">
                <a:tc>
                  <a:txBody>
                    <a:bodyPr/>
                    <a:lstStyle/>
                    <a:p>
                      <a:pPr algn="ctr"/>
                      <a:r>
                        <a:rPr lang="ca-ES-valencia" b="0" dirty="0">
                          <a:latin typeface="Arial Narrow" panose="020B0606020202030204" pitchFamily="34" charset="0"/>
                          <a:cs typeface="Arial" panose="020B0604020202020204" pitchFamily="34" charset="0"/>
                        </a:rPr>
                        <a:t>#6</a:t>
                      </a:r>
                      <a:endParaRPr lang="en-GB" b="0" dirty="0">
                        <a:latin typeface="Arial Narrow" panose="020B0606020202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valencia" b="0" dirty="0" err="1">
                          <a:latin typeface="Arial Narrow" panose="020B0606020202030204" pitchFamily="34" charset="0"/>
                          <a:cs typeface="Arial" panose="020B0604020202020204" pitchFamily="34" charset="0"/>
                        </a:rPr>
                        <a:t>What’s</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brown</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and</a:t>
                      </a:r>
                      <a:r>
                        <a:rPr lang="ca-ES-valencia" b="0" dirty="0">
                          <a:latin typeface="Arial Narrow" panose="020B0606020202030204" pitchFamily="34" charset="0"/>
                          <a:cs typeface="Arial" panose="020B0604020202020204" pitchFamily="34" charset="0"/>
                        </a:rPr>
                        <a:t> </a:t>
                      </a:r>
                      <a:r>
                        <a:rPr lang="ca-ES-valencia" b="0" dirty="0" err="1">
                          <a:latin typeface="Arial Narrow" panose="020B0606020202030204" pitchFamily="34" charset="0"/>
                          <a:cs typeface="Arial" panose="020B0604020202020204" pitchFamily="34" charset="0"/>
                        </a:rPr>
                        <a:t>sticky</a:t>
                      </a:r>
                      <a:r>
                        <a:rPr lang="ca-ES-valencia" b="0" dirty="0">
                          <a:latin typeface="Arial Narrow" panose="020B0606020202030204" pitchFamily="34" charset="0"/>
                          <a:cs typeface="Arial" panose="020B0604020202020204" pitchFamily="34" charset="0"/>
                        </a:rPr>
                        <a:t>?</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2.3</a:t>
                      </a:r>
                      <a:endParaRPr lang="en-GB" b="0" dirty="0">
                        <a:latin typeface="Arial Narrow" panose="020B0606020202030204" pitchFamily="34" charset="0"/>
                        <a:cs typeface="Arial" panose="020B0604020202020204" pitchFamily="34" charset="0"/>
                      </a:endParaRPr>
                    </a:p>
                  </a:txBody>
                  <a:tcPr/>
                </a:tc>
                <a:tc>
                  <a:txBody>
                    <a:bodyPr/>
                    <a:lstStyle/>
                    <a:p>
                      <a:pPr algn="r"/>
                      <a:r>
                        <a:rPr lang="ca-ES-valencia" b="0" dirty="0">
                          <a:latin typeface="Arial Narrow" panose="020B0606020202030204" pitchFamily="34" charset="0"/>
                          <a:cs typeface="Arial" panose="020B0604020202020204" pitchFamily="34" charset="0"/>
                        </a:rPr>
                        <a:t>-0.3</a:t>
                      </a:r>
                      <a:endParaRPr lang="en-GB" b="0" dirty="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3544084680"/>
                  </a:ext>
                </a:extLst>
              </a:tr>
              <a:tr h="370840">
                <a:tc>
                  <a:txBody>
                    <a:bodyPr/>
                    <a:lstStyle/>
                    <a:p>
                      <a:pPr algn="ctr"/>
                      <a:r>
                        <a:rPr lang="ca-ES-valencia" dirty="0">
                          <a:latin typeface="Arial Narrow" panose="020B0606020202030204" pitchFamily="34" charset="0"/>
                          <a:cs typeface="Arial" panose="020B0604020202020204" pitchFamily="34" charset="0"/>
                        </a:rPr>
                        <a:t>...</a:t>
                      </a:r>
                      <a:endParaRPr lang="en-GB" dirty="0">
                        <a:latin typeface="Arial Narrow" panose="020B0606020202030204" pitchFamily="34" charset="0"/>
                        <a:cs typeface="Arial" panose="020B0604020202020204" pitchFamily="34" charset="0"/>
                      </a:endParaRPr>
                    </a:p>
                  </a:txBody>
                  <a:tcPr/>
                </a:tc>
                <a:tc>
                  <a:txBody>
                    <a:bodyPr/>
                    <a:lstStyle/>
                    <a:p>
                      <a:pPr algn="ctr"/>
                      <a:r>
                        <a:rPr lang="ca-ES-valencia" dirty="0">
                          <a:latin typeface="Arial Narrow" panose="020B0606020202030204" pitchFamily="34" charset="0"/>
                          <a:cs typeface="Arial" panose="020B0604020202020204" pitchFamily="34" charset="0"/>
                        </a:rPr>
                        <a:t>...</a:t>
                      </a:r>
                      <a:endParaRPr lang="en-GB" dirty="0">
                        <a:latin typeface="Arial Narrow" panose="020B0606020202030204" pitchFamily="34" charset="0"/>
                        <a:cs typeface="Arial" panose="020B0604020202020204" pitchFamily="34" charset="0"/>
                      </a:endParaRPr>
                    </a:p>
                  </a:txBody>
                  <a:tcPr/>
                </a:tc>
                <a:tc>
                  <a:txBody>
                    <a:bodyPr/>
                    <a:lstStyle/>
                    <a:p>
                      <a:pPr algn="r"/>
                      <a:r>
                        <a:rPr lang="ca-ES-valencia" dirty="0">
                          <a:latin typeface="Arial Narrow" panose="020B0606020202030204" pitchFamily="34" charset="0"/>
                          <a:cs typeface="Arial" panose="020B0604020202020204" pitchFamily="34" charset="0"/>
                        </a:rPr>
                        <a:t>...</a:t>
                      </a:r>
                      <a:endParaRPr lang="en-GB" dirty="0">
                        <a:latin typeface="Arial Narrow" panose="020B0606020202030204" pitchFamily="34" charset="0"/>
                        <a:cs typeface="Arial" panose="020B0604020202020204" pitchFamily="34" charset="0"/>
                      </a:endParaRPr>
                    </a:p>
                  </a:txBody>
                  <a:tcPr/>
                </a:tc>
                <a:tc>
                  <a:txBody>
                    <a:bodyPr/>
                    <a:lstStyle/>
                    <a:p>
                      <a:pPr algn="r"/>
                      <a:r>
                        <a:rPr lang="ca-ES-valencia" dirty="0">
                          <a:latin typeface="Arial Narrow" panose="020B0606020202030204" pitchFamily="34" charset="0"/>
                          <a:cs typeface="Arial" panose="020B0604020202020204" pitchFamily="34" charset="0"/>
                        </a:rPr>
                        <a:t>...</a:t>
                      </a:r>
                      <a:endParaRPr lang="en-GB" dirty="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1302517829"/>
                  </a:ext>
                </a:extLst>
              </a:tr>
            </a:tbl>
          </a:graphicData>
        </a:graphic>
      </p:graphicFrame>
      <p:sp>
        <p:nvSpPr>
          <p:cNvPr id="8" name="Rectangle: Rounded Corners 7">
            <a:extLst>
              <a:ext uri="{FF2B5EF4-FFF2-40B4-BE49-F238E27FC236}">
                <a16:creationId xmlns:a16="http://schemas.microsoft.com/office/drawing/2014/main" id="{66338D4B-8410-23D3-2A65-E1211C2483F1}"/>
              </a:ext>
            </a:extLst>
          </p:cNvPr>
          <p:cNvSpPr/>
          <p:nvPr/>
        </p:nvSpPr>
        <p:spPr>
          <a:xfrm>
            <a:off x="2012835" y="5423137"/>
            <a:ext cx="3031438" cy="273991"/>
          </a:xfrm>
          <a:prstGeom prst="roundRect">
            <a:avLst/>
          </a:prstGeom>
          <a:noFill/>
          <a:ln w="31750">
            <a:solidFill>
              <a:srgbClr val="8FB7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Curved Down 8">
            <a:extLst>
              <a:ext uri="{FF2B5EF4-FFF2-40B4-BE49-F238E27FC236}">
                <a16:creationId xmlns:a16="http://schemas.microsoft.com/office/drawing/2014/main" id="{62AD1106-A2FA-7342-C7F3-E578CC7CA769}"/>
              </a:ext>
            </a:extLst>
          </p:cNvPr>
          <p:cNvSpPr/>
          <p:nvPr/>
        </p:nvSpPr>
        <p:spPr>
          <a:xfrm flipV="1">
            <a:off x="3054699" y="5777799"/>
            <a:ext cx="2902501" cy="692901"/>
          </a:xfrm>
          <a:prstGeom prst="curvedDownArrow">
            <a:avLst/>
          </a:prstGeom>
          <a:solidFill>
            <a:srgbClr val="CDFF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Rectangle: Rounded Corners 10">
            <a:extLst>
              <a:ext uri="{FF2B5EF4-FFF2-40B4-BE49-F238E27FC236}">
                <a16:creationId xmlns:a16="http://schemas.microsoft.com/office/drawing/2014/main" id="{2505CE54-FC47-BB44-51B7-07EB047E3121}"/>
              </a:ext>
            </a:extLst>
          </p:cNvPr>
          <p:cNvSpPr/>
          <p:nvPr/>
        </p:nvSpPr>
        <p:spPr>
          <a:xfrm>
            <a:off x="5576834" y="5423137"/>
            <a:ext cx="519165" cy="273991"/>
          </a:xfrm>
          <a:prstGeom prst="roundRect">
            <a:avLst/>
          </a:prstGeom>
          <a:noFill/>
          <a:ln w="31750">
            <a:solidFill>
              <a:srgbClr val="8FB7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794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Yes</a:t>
            </a:r>
            <a:r>
              <a:rPr lang="ca-ES-valencia" dirty="0"/>
              <a:t>, </a:t>
            </a:r>
            <a:r>
              <a:rPr lang="ca-ES-valencia" dirty="0" err="1"/>
              <a:t>we</a:t>
            </a:r>
            <a:r>
              <a:rPr lang="ca-ES-valencia" dirty="0"/>
              <a:t> can</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22</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9" y="2286000"/>
            <a:ext cx="5071872" cy="4023360"/>
          </a:xfrm>
        </p:spPr>
        <p:txBody>
          <a:bodyPr>
            <a:normAutofit/>
          </a:bodyPr>
          <a:lstStyle/>
          <a:p>
            <a:pPr marL="0" indent="0">
              <a:buNone/>
            </a:pPr>
            <a:endParaRPr lang="en-US" dirty="0"/>
          </a:p>
          <a:p>
            <a:pPr marL="285750" indent="-285750">
              <a:buFont typeface="Arial" panose="020B0604020202020204" pitchFamily="34" charset="0"/>
              <a:buChar char="•"/>
            </a:pPr>
            <a:r>
              <a:rPr lang="en-US" dirty="0"/>
              <a:t>But we can build a </a:t>
            </a:r>
            <a:r>
              <a:rPr lang="en-US" i="1" u="sng" dirty="0"/>
              <a:t>difficulty model </a:t>
            </a:r>
            <a:r>
              <a:rPr lang="en-US" dirty="0"/>
              <a:t>from the instance features:</a:t>
            </a:r>
          </a:p>
          <a:p>
            <a:pPr marL="285750" indent="-285750">
              <a:buFont typeface="Arial" panose="020B0604020202020204" pitchFamily="34" charset="0"/>
              <a:buChar char="•"/>
            </a:pPr>
            <a:r>
              <a:rPr lang="en-US" dirty="0"/>
              <a:t>Better with 1PL models:</a:t>
            </a:r>
          </a:p>
        </p:txBody>
      </p:sp>
      <p:sp>
        <p:nvSpPr>
          <p:cNvPr id="23" name="TextBox 22">
            <a:extLst>
              <a:ext uri="{FF2B5EF4-FFF2-40B4-BE49-F238E27FC236}">
                <a16:creationId xmlns:a16="http://schemas.microsoft.com/office/drawing/2014/main" id="{FEC58745-EDB8-64C3-86F0-42E93FC90D68}"/>
              </a:ext>
            </a:extLst>
          </p:cNvPr>
          <p:cNvSpPr txBox="1"/>
          <p:nvPr/>
        </p:nvSpPr>
        <p:spPr>
          <a:xfrm>
            <a:off x="757166" y="6095536"/>
            <a:ext cx="9757638" cy="523220"/>
          </a:xfrm>
          <a:prstGeom prst="rect">
            <a:avLst/>
          </a:prstGeom>
          <a:noFill/>
        </p:spPr>
        <p:txBody>
          <a:bodyPr wrap="square">
            <a:spAutoFit/>
          </a:bodyPr>
          <a:lstStyle/>
          <a:p>
            <a:r>
              <a:rPr lang="en-GB" sz="1400" b="0" i="0" dirty="0">
                <a:solidFill>
                  <a:schemeClr val="bg1">
                    <a:lumMod val="65000"/>
                  </a:schemeClr>
                </a:solidFill>
                <a:effectLst/>
                <a:latin typeface="Arial Narrow" panose="020B0606020202030204" pitchFamily="34" charset="0"/>
              </a:rPr>
              <a:t>Martínez-Plumed, F., Castellano, D., Monserrat-Aranda, C., &amp; Hernández-Orallo, J. (2022, June). When ai difficulty is easy: The explanatory power of predicting </a:t>
            </a:r>
            <a:r>
              <a:rPr lang="en-GB" sz="1400" dirty="0">
                <a:solidFill>
                  <a:schemeClr val="bg1">
                    <a:lumMod val="65000"/>
                  </a:schemeClr>
                </a:solidFill>
                <a:latin typeface="Arial Narrow" panose="020B0606020202030204" pitchFamily="34" charset="0"/>
              </a:rPr>
              <a:t>IRT</a:t>
            </a:r>
            <a:r>
              <a:rPr lang="en-GB" sz="1400" b="0" i="0" dirty="0">
                <a:solidFill>
                  <a:schemeClr val="bg1">
                    <a:lumMod val="65000"/>
                  </a:schemeClr>
                </a:solidFill>
                <a:effectLst/>
                <a:latin typeface="Arial Narrow" panose="020B0606020202030204" pitchFamily="34" charset="0"/>
              </a:rPr>
              <a:t> difficulty. In </a:t>
            </a:r>
            <a:r>
              <a:rPr lang="en-GB" sz="1400" b="0" i="1" dirty="0">
                <a:solidFill>
                  <a:schemeClr val="bg1">
                    <a:lumMod val="65000"/>
                  </a:schemeClr>
                </a:solidFill>
                <a:effectLst/>
                <a:latin typeface="Arial Narrow" panose="020B0606020202030204" pitchFamily="34" charset="0"/>
              </a:rPr>
              <a:t>Proceedings of the AAAI Conference on Artificial Intelligence</a:t>
            </a:r>
            <a:r>
              <a:rPr lang="en-GB" sz="1400" b="0" i="0" dirty="0">
                <a:solidFill>
                  <a:schemeClr val="bg1">
                    <a:lumMod val="65000"/>
                  </a:schemeClr>
                </a:solidFill>
                <a:effectLst/>
                <a:latin typeface="Arial Narrow" panose="020B0606020202030204" pitchFamily="34" charset="0"/>
              </a:rPr>
              <a:t> (Vol. 36, No. 7, pp. 7719-7727).</a:t>
            </a:r>
            <a:endParaRPr lang="en-GB" sz="1400" dirty="0">
              <a:solidFill>
                <a:schemeClr val="bg1">
                  <a:lumMod val="65000"/>
                </a:schemeClr>
              </a:solidFill>
              <a:latin typeface="Arial Narrow" panose="020B0606020202030204" pitchFamily="34" charset="0"/>
            </a:endParaRPr>
          </a:p>
        </p:txBody>
      </p:sp>
      <p:pic>
        <p:nvPicPr>
          <p:cNvPr id="13" name="Picture 12">
            <a:extLst>
              <a:ext uri="{FF2B5EF4-FFF2-40B4-BE49-F238E27FC236}">
                <a16:creationId xmlns:a16="http://schemas.microsoft.com/office/drawing/2014/main" id="{F7CC2FCE-9B02-7B7D-18D4-74309E72388A}"/>
              </a:ext>
            </a:extLst>
          </p:cNvPr>
          <p:cNvPicPr>
            <a:picLocks noChangeAspect="1"/>
          </p:cNvPicPr>
          <p:nvPr/>
        </p:nvPicPr>
        <p:blipFill>
          <a:blip r:embed="rId2"/>
          <a:stretch>
            <a:fillRect/>
          </a:stretch>
        </p:blipFill>
        <p:spPr>
          <a:xfrm>
            <a:off x="6362965" y="1797262"/>
            <a:ext cx="5681378" cy="3981820"/>
          </a:xfrm>
          <a:prstGeom prst="rect">
            <a:avLst/>
          </a:prstGeom>
        </p:spPr>
      </p:pic>
      <p:sp>
        <p:nvSpPr>
          <p:cNvPr id="14" name="Arrow: Right 13">
            <a:extLst>
              <a:ext uri="{FF2B5EF4-FFF2-40B4-BE49-F238E27FC236}">
                <a16:creationId xmlns:a16="http://schemas.microsoft.com/office/drawing/2014/main" id="{E486D82D-FAFF-9993-4399-DC3C10BE3E76}"/>
              </a:ext>
            </a:extLst>
          </p:cNvPr>
          <p:cNvSpPr/>
          <p:nvPr/>
        </p:nvSpPr>
        <p:spPr>
          <a:xfrm>
            <a:off x="5146781" y="3463820"/>
            <a:ext cx="978408" cy="484632"/>
          </a:xfrm>
          <a:prstGeom prst="rightArrow">
            <a:avLst/>
          </a:prstGeom>
          <a:solidFill>
            <a:srgbClr val="CDFFEC"/>
          </a:solidFill>
          <a:ln>
            <a:solidFill>
              <a:srgbClr val="456B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9178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23</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en-GB" sz="6000" dirty="0">
                <a:solidFill>
                  <a:srgbClr val="CDFFEC"/>
                </a:solidFill>
              </a:rPr>
              <a:t>Predicting Performance Directly:</a:t>
            </a:r>
          </a:p>
          <a:p>
            <a:pPr algn="ctr"/>
            <a:r>
              <a:rPr lang="en-GB" sz="6000" dirty="0">
                <a:solidFill>
                  <a:srgbClr val="CDFFEC"/>
                </a:solidFill>
              </a:rPr>
              <a:t>Assessors</a:t>
            </a:r>
            <a:endParaRPr lang="en-GB" sz="6000" i="1" dirty="0">
              <a:solidFill>
                <a:srgbClr val="CDFFEC"/>
              </a:solidFill>
            </a:endParaRPr>
          </a:p>
        </p:txBody>
      </p:sp>
      <p:sp>
        <p:nvSpPr>
          <p:cNvPr id="7" name="Rectangle 6">
            <a:extLst>
              <a:ext uri="{FF2B5EF4-FFF2-40B4-BE49-F238E27FC236}">
                <a16:creationId xmlns:a16="http://schemas.microsoft.com/office/drawing/2014/main" id="{5F233AA6-C4E5-42C7-ADC3-867050F3BB5B}"/>
              </a:ext>
            </a:extLst>
          </p:cNvPr>
          <p:cNvSpPr/>
          <p:nvPr/>
        </p:nvSpPr>
        <p:spPr>
          <a:xfrm>
            <a:off x="4050082" y="4858053"/>
            <a:ext cx="7173239" cy="923330"/>
          </a:xfrm>
          <a:prstGeom prst="rect">
            <a:avLst/>
          </a:prstGeom>
        </p:spPr>
        <p:txBody>
          <a:bodyPr wrap="square">
            <a:spAutoFit/>
          </a:bodyPr>
          <a:lstStyle/>
          <a:p>
            <a:r>
              <a:rPr lang="en-GB" i="1" dirty="0">
                <a:solidFill>
                  <a:schemeClr val="bg1">
                    <a:lumMod val="75000"/>
                  </a:schemeClr>
                </a:solidFill>
                <a:latin typeface="Arial Narrow" panose="020B0606020202030204" pitchFamily="34" charset="0"/>
              </a:rPr>
              <a:t>JH Orallo, W </a:t>
            </a:r>
            <a:r>
              <a:rPr lang="en-GB" i="1" dirty="0" err="1">
                <a:solidFill>
                  <a:schemeClr val="bg1">
                    <a:lumMod val="75000"/>
                  </a:schemeClr>
                </a:solidFill>
                <a:latin typeface="Arial Narrow" panose="020B0606020202030204" pitchFamily="34" charset="0"/>
              </a:rPr>
              <a:t>Schellaert</a:t>
            </a:r>
            <a:r>
              <a:rPr lang="en-GB" i="1" dirty="0">
                <a:solidFill>
                  <a:schemeClr val="bg1">
                    <a:lumMod val="75000"/>
                  </a:schemeClr>
                </a:solidFill>
                <a:latin typeface="Arial Narrow" panose="020B0606020202030204" pitchFamily="34" charset="0"/>
              </a:rPr>
              <a:t>, FM Plumed</a:t>
            </a:r>
          </a:p>
          <a:p>
            <a:r>
              <a:rPr lang="en-GB" i="1" dirty="0">
                <a:solidFill>
                  <a:schemeClr val="bg1">
                    <a:lumMod val="75000"/>
                  </a:schemeClr>
                </a:solidFill>
                <a:latin typeface="Arial Narrow" panose="020B0606020202030204" pitchFamily="34" charset="0"/>
              </a:rPr>
              <a:t>Training on the Test Set: Mapping the System-Problem Space in AI</a:t>
            </a:r>
          </a:p>
          <a:p>
            <a:r>
              <a:rPr lang="en-GB" b="0" i="1" dirty="0">
                <a:solidFill>
                  <a:schemeClr val="bg1">
                    <a:lumMod val="75000"/>
                  </a:schemeClr>
                </a:solidFill>
                <a:effectLst/>
                <a:latin typeface="Arial Narrow" panose="020B0606020202030204" pitchFamily="34" charset="0"/>
              </a:rPr>
              <a:t>AAAI 2022</a:t>
            </a:r>
          </a:p>
        </p:txBody>
      </p:sp>
    </p:spTree>
    <p:extLst>
      <p:ext uri="{BB962C8B-B14F-4D97-AF65-F5344CB8AC3E}">
        <p14:creationId xmlns:p14="http://schemas.microsoft.com/office/powerpoint/2010/main" val="336738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definition</a:t>
            </a:r>
          </a:p>
        </p:txBody>
      </p:sp>
      <p:sp>
        <p:nvSpPr>
          <p:cNvPr id="3" name="Content Placeholder 2">
            <a:extLst>
              <a:ext uri="{FF2B5EF4-FFF2-40B4-BE49-F238E27FC236}">
                <a16:creationId xmlns:a16="http://schemas.microsoft.com/office/drawing/2014/main" id="{8DFAEFE1-F7B8-4DE8-A0FD-FBA2D7701234}"/>
              </a:ext>
            </a:extLst>
          </p:cNvPr>
          <p:cNvSpPr>
            <a:spLocks noGrp="1"/>
          </p:cNvSpPr>
          <p:nvPr>
            <p:ph idx="1"/>
          </p:nvPr>
        </p:nvSpPr>
        <p:spPr/>
        <p:txBody>
          <a:bodyPr>
            <a:normAutofit/>
          </a:bodyPr>
          <a:lstStyle/>
          <a:p>
            <a:r>
              <a:rPr lang="en-GB" dirty="0"/>
              <a:t>Conditional probability estimator of the result </a:t>
            </a:r>
            <a:r>
              <a:rPr lang="en-GB" i="1" dirty="0"/>
              <a:t>r</a:t>
            </a:r>
            <a:r>
              <a:rPr lang="en-GB" dirty="0"/>
              <a:t> for AI system π on situation μ:</a:t>
            </a:r>
          </a:p>
          <a:p>
            <a:endParaRPr lang="en-GB" dirty="0"/>
          </a:p>
          <a:p>
            <a:endParaRPr lang="en-GB" dirty="0"/>
          </a:p>
          <a:p>
            <a:r>
              <a:rPr lang="en-GB" dirty="0"/>
              <a:t>It is trained (and evaluated) on test data:</a:t>
            </a:r>
          </a:p>
          <a:p>
            <a:pPr lvl="1"/>
            <a:r>
              <a:rPr lang="en-GB" dirty="0"/>
              <a:t>Using a distribution of situations (instances)</a:t>
            </a:r>
            <a:r>
              <a:rPr lang="el-GR" dirty="0"/>
              <a:t> μ</a:t>
            </a:r>
            <a:r>
              <a:rPr lang="en-GB" dirty="0"/>
              <a:t>. </a:t>
            </a:r>
          </a:p>
          <a:p>
            <a:pPr lvl="1"/>
            <a:r>
              <a:rPr lang="en-GB" dirty="0"/>
              <a:t>Using a distribution of systems</a:t>
            </a:r>
            <a:r>
              <a:rPr lang="el-GR" dirty="0"/>
              <a:t> </a:t>
            </a:r>
            <a:r>
              <a:rPr lang="en-GB" dirty="0"/>
              <a:t>π.</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24</a:t>
            </a:fld>
            <a:endParaRPr lang="en-GB"/>
          </a:p>
        </p:txBody>
      </p:sp>
      <p:pic>
        <p:nvPicPr>
          <p:cNvPr id="6" name="Picture 5">
            <a:extLst>
              <a:ext uri="{FF2B5EF4-FFF2-40B4-BE49-F238E27FC236}">
                <a16:creationId xmlns:a16="http://schemas.microsoft.com/office/drawing/2014/main" id="{000FB0A4-E81D-4305-82F0-F3C0769D19A1}"/>
              </a:ext>
            </a:extLst>
          </p:cNvPr>
          <p:cNvPicPr>
            <a:picLocks noChangeAspect="1"/>
          </p:cNvPicPr>
          <p:nvPr/>
        </p:nvPicPr>
        <p:blipFill>
          <a:blip r:embed="rId2"/>
          <a:stretch>
            <a:fillRect/>
          </a:stretch>
        </p:blipFill>
        <p:spPr>
          <a:xfrm>
            <a:off x="2279736" y="2909137"/>
            <a:ext cx="5555035" cy="589849"/>
          </a:xfrm>
          <a:prstGeom prst="rect">
            <a:avLst/>
          </a:prstGeom>
        </p:spPr>
      </p:pic>
      <p:graphicFrame>
        <p:nvGraphicFramePr>
          <p:cNvPr id="7" name="Table 6">
            <a:extLst>
              <a:ext uri="{FF2B5EF4-FFF2-40B4-BE49-F238E27FC236}">
                <a16:creationId xmlns:a16="http://schemas.microsoft.com/office/drawing/2014/main" id="{1334F959-647D-49FC-92C8-16BFCA73F025}"/>
              </a:ext>
            </a:extLst>
          </p:cNvPr>
          <p:cNvGraphicFramePr>
            <a:graphicFrameLocks noGrp="1"/>
          </p:cNvGraphicFramePr>
          <p:nvPr>
            <p:extLst>
              <p:ext uri="{D42A27DB-BD31-4B8C-83A1-F6EECF244321}">
                <p14:modId xmlns:p14="http://schemas.microsoft.com/office/powerpoint/2010/main" val="3519184816"/>
              </p:ext>
            </p:extLst>
          </p:nvPr>
        </p:nvGraphicFramePr>
        <p:xfrm>
          <a:off x="8021782" y="3829961"/>
          <a:ext cx="3789218" cy="1992834"/>
        </p:xfrm>
        <a:graphic>
          <a:graphicData uri="http://schemas.openxmlformats.org/drawingml/2006/table">
            <a:tbl>
              <a:tblPr firstRow="1" bandRow="1">
                <a:tableStyleId>{00A15C55-8517-42AA-B614-E9B94910E393}</a:tableStyleId>
              </a:tblPr>
              <a:tblGrid>
                <a:gridCol w="1879134">
                  <a:extLst>
                    <a:ext uri="{9D8B030D-6E8A-4147-A177-3AD203B41FA5}">
                      <a16:colId xmlns:a16="http://schemas.microsoft.com/office/drawing/2014/main" val="1565063206"/>
                    </a:ext>
                  </a:extLst>
                </a:gridCol>
                <a:gridCol w="1470141">
                  <a:extLst>
                    <a:ext uri="{9D8B030D-6E8A-4147-A177-3AD203B41FA5}">
                      <a16:colId xmlns:a16="http://schemas.microsoft.com/office/drawing/2014/main" val="2331013077"/>
                    </a:ext>
                  </a:extLst>
                </a:gridCol>
                <a:gridCol w="439943">
                  <a:extLst>
                    <a:ext uri="{9D8B030D-6E8A-4147-A177-3AD203B41FA5}">
                      <a16:colId xmlns:a16="http://schemas.microsoft.com/office/drawing/2014/main" val="2742809514"/>
                    </a:ext>
                  </a:extLst>
                </a:gridCol>
              </a:tblGrid>
              <a:tr h="3106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π</a:t>
                      </a:r>
                    </a:p>
                  </a:txBody>
                  <a:tcPr/>
                </a:tc>
                <a:tc>
                  <a:txBody>
                    <a:bodyPr/>
                    <a:lstStyle/>
                    <a:p>
                      <a:pPr algn="ctr"/>
                      <a:r>
                        <a:rPr lang="en-GB" sz="1200" dirty="0">
                          <a:latin typeface="Arial" panose="020B0604020202020204" pitchFamily="34" charset="0"/>
                          <a:cs typeface="Arial" panose="020B0604020202020204" pitchFamily="34" charset="0"/>
                        </a:rPr>
                        <a:t>μ</a:t>
                      </a:r>
                    </a:p>
                  </a:txBody>
                  <a:tcPr/>
                </a:tc>
                <a:tc>
                  <a:txBody>
                    <a:bodyPr/>
                    <a:lstStyle/>
                    <a:p>
                      <a:pPr algn="ctr"/>
                      <a:r>
                        <a:rPr lang="en-GB" sz="1200" dirty="0">
                          <a:latin typeface="Arial" panose="020B0604020202020204" pitchFamily="34" charset="0"/>
                          <a:cs typeface="Arial" panose="020B0604020202020204" pitchFamily="34" charset="0"/>
                        </a:rPr>
                        <a:t>r</a:t>
                      </a:r>
                    </a:p>
                  </a:txBody>
                  <a:tcPr/>
                </a:tc>
                <a:extLst>
                  <a:ext uri="{0D108BD9-81ED-4DB2-BD59-A6C34878D82A}">
                    <a16:rowId xmlns:a16="http://schemas.microsoft.com/office/drawing/2014/main" val="2963294048"/>
                  </a:ext>
                </a:extLst>
              </a:tr>
              <a:tr h="310617">
                <a:tc>
                  <a:txBody>
                    <a:bodyPr/>
                    <a:lstStyle/>
                    <a:p>
                      <a:pPr algn="ctr"/>
                      <a:r>
                        <a:rPr lang="en-GB" sz="1200" dirty="0">
                          <a:latin typeface="Arial" panose="020B0604020202020204" pitchFamily="34" charset="0"/>
                          <a:cs typeface="Arial" panose="020B0604020202020204" pitchFamily="34" charset="0"/>
                        </a:rPr>
                        <a:t>Resnet,</a:t>
                      </a:r>
                      <a:r>
                        <a:rPr lang="el-GR" sz="1200" dirty="0">
                          <a:latin typeface="Arial" panose="020B0604020202020204" pitchFamily="34" charset="0"/>
                          <a:cs typeface="Arial" panose="020B0604020202020204" pitchFamily="34" charset="0"/>
                        </a:rPr>
                        <a:t> θ</a:t>
                      </a:r>
                      <a:r>
                        <a:rPr lang="en-GB" sz="1200" baseline="-25000"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θ</a:t>
                      </a:r>
                      <a:r>
                        <a:rPr lang="en-GB" sz="1200" baseline="-25000" dirty="0">
                          <a:latin typeface="Arial" panose="020B0604020202020204" pitchFamily="34" charset="0"/>
                          <a:cs typeface="Arial" panose="020B0604020202020204" pitchFamily="34" charset="0"/>
                        </a:rPr>
                        <a:t>2</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Image3,</a:t>
                      </a:r>
                      <a:r>
                        <a:rPr lang="el-GR" sz="1200" dirty="0">
                          <a:latin typeface="Arial" panose="020B0604020202020204" pitchFamily="34" charset="0"/>
                          <a:cs typeface="Arial" panose="020B0604020202020204" pitchFamily="34" charset="0"/>
                        </a:rPr>
                        <a:t> χ</a:t>
                      </a:r>
                      <a:r>
                        <a:rPr lang="en-GB" sz="1200" baseline="-25000"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χ</a:t>
                      </a:r>
                      <a:r>
                        <a:rPr lang="en-GB" sz="1200" baseline="-25000" dirty="0">
                          <a:latin typeface="Arial" panose="020B0604020202020204" pitchFamily="34" charset="0"/>
                          <a:cs typeface="Arial" panose="020B0604020202020204" pitchFamily="34" charset="0"/>
                        </a:rPr>
                        <a:t>2</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a:t>
                      </a:r>
                    </a:p>
                  </a:txBody>
                  <a:tcPr/>
                </a:tc>
                <a:tc>
                  <a:txBody>
                    <a:bodyPr/>
                    <a:lstStyle/>
                    <a:p>
                      <a:pPr algn="ctr"/>
                      <a:r>
                        <a:rPr lang="en-GB" sz="120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4185485253"/>
                  </a:ext>
                </a:extLst>
              </a:tr>
              <a:tr h="219595">
                <a:tc>
                  <a:txBody>
                    <a:bodyPr/>
                    <a:lstStyle/>
                    <a:p>
                      <a:pPr algn="ctr"/>
                      <a:r>
                        <a:rPr lang="en-GB" sz="1200" dirty="0">
                          <a:latin typeface="Arial" panose="020B0604020202020204" pitchFamily="34" charset="0"/>
                          <a:cs typeface="Arial" panose="020B0604020202020204" pitchFamily="34" charset="0"/>
                        </a:rPr>
                        <a:t>Resnet,</a:t>
                      </a:r>
                      <a:r>
                        <a:rPr lang="el-GR" sz="1200" dirty="0">
                          <a:latin typeface="Arial" panose="020B0604020202020204" pitchFamily="34" charset="0"/>
                          <a:cs typeface="Arial" panose="020B0604020202020204" pitchFamily="34" charset="0"/>
                        </a:rPr>
                        <a:t> θ</a:t>
                      </a:r>
                      <a:r>
                        <a:rPr lang="en-GB" sz="1200" baseline="-25000"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θ</a:t>
                      </a:r>
                      <a:r>
                        <a:rPr lang="en-GB" sz="1200" baseline="-25000" dirty="0">
                          <a:latin typeface="Arial" panose="020B0604020202020204" pitchFamily="34" charset="0"/>
                          <a:cs typeface="Arial" panose="020B0604020202020204" pitchFamily="34" charset="0"/>
                        </a:rPr>
                        <a:t>2</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Image23,</a:t>
                      </a:r>
                      <a:r>
                        <a:rPr lang="el-GR" sz="1200" dirty="0">
                          <a:latin typeface="Arial" panose="020B0604020202020204" pitchFamily="34" charset="0"/>
                          <a:cs typeface="Arial" panose="020B0604020202020204" pitchFamily="34" charset="0"/>
                        </a:rPr>
                        <a:t> χ</a:t>
                      </a:r>
                      <a:r>
                        <a:rPr lang="en-GB" sz="1200" baseline="-25000"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χ</a:t>
                      </a:r>
                      <a:r>
                        <a:rPr lang="en-GB" sz="1200" baseline="-25000" dirty="0">
                          <a:latin typeface="Arial" panose="020B0604020202020204" pitchFamily="34" charset="0"/>
                          <a:cs typeface="Arial" panose="020B0604020202020204" pitchFamily="34" charset="0"/>
                        </a:rPr>
                        <a:t>2</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a:t>
                      </a:r>
                      <a:endParaRPr lang="en-GB" sz="1200" baseline="-250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3470544077"/>
                  </a:ext>
                </a:extLst>
              </a:tr>
              <a:tr h="219595">
                <a:tc>
                  <a:txBody>
                    <a:bodyPr/>
                    <a:lstStyle/>
                    <a:p>
                      <a:pPr algn="ctr"/>
                      <a:r>
                        <a:rPr lang="en-GB" sz="1200" dirty="0"/>
                        <a:t>…</a:t>
                      </a:r>
                    </a:p>
                  </a:txBody>
                  <a:tcPr/>
                </a:tc>
                <a:tc>
                  <a:txBody>
                    <a:bodyPr/>
                    <a:lstStyle/>
                    <a:p>
                      <a:pPr algn="ctr"/>
                      <a:r>
                        <a:rPr lang="en-GB" sz="1200" dirty="0"/>
                        <a:t>…</a:t>
                      </a:r>
                    </a:p>
                  </a:txBody>
                  <a:tcPr/>
                </a:tc>
                <a:tc>
                  <a:txBody>
                    <a:bodyPr/>
                    <a:lstStyle/>
                    <a:p>
                      <a:pPr algn="ctr"/>
                      <a:r>
                        <a:rPr lang="en-GB" sz="1200" dirty="0"/>
                        <a:t>...</a:t>
                      </a:r>
                    </a:p>
                  </a:txBody>
                  <a:tcPr/>
                </a:tc>
                <a:extLst>
                  <a:ext uri="{0D108BD9-81ED-4DB2-BD59-A6C34878D82A}">
                    <a16:rowId xmlns:a16="http://schemas.microsoft.com/office/drawing/2014/main" val="1635050409"/>
                  </a:ext>
                </a:extLst>
              </a:tr>
              <a:tr h="219595">
                <a:tc>
                  <a:txBody>
                    <a:bodyPr/>
                    <a:lstStyle/>
                    <a:p>
                      <a:pPr algn="ctr"/>
                      <a:r>
                        <a:rPr lang="en-GB" sz="1200" dirty="0">
                          <a:latin typeface="Arial" panose="020B0604020202020204" pitchFamily="34" charset="0"/>
                          <a:cs typeface="Arial" panose="020B0604020202020204" pitchFamily="34" charset="0"/>
                        </a:rPr>
                        <a:t>Inception,</a:t>
                      </a:r>
                      <a:r>
                        <a:rPr lang="el-GR" sz="1200" dirty="0">
                          <a:latin typeface="Arial" panose="020B0604020202020204" pitchFamily="34" charset="0"/>
                          <a:cs typeface="Arial" panose="020B0604020202020204" pitchFamily="34" charset="0"/>
                        </a:rPr>
                        <a:t> θ</a:t>
                      </a:r>
                      <a:r>
                        <a:rPr lang="en-GB" sz="1200" baseline="-25000"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θ</a:t>
                      </a:r>
                      <a:r>
                        <a:rPr lang="en-GB" sz="1200" baseline="-25000" dirty="0">
                          <a:latin typeface="Arial" panose="020B0604020202020204" pitchFamily="34" charset="0"/>
                          <a:cs typeface="Arial" panose="020B0604020202020204" pitchFamily="34" charset="0"/>
                        </a:rPr>
                        <a:t>2</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Image3,</a:t>
                      </a:r>
                      <a:r>
                        <a:rPr lang="el-GR" sz="1200" dirty="0">
                          <a:latin typeface="Arial" panose="020B0604020202020204" pitchFamily="34" charset="0"/>
                          <a:cs typeface="Arial" panose="020B0604020202020204" pitchFamily="34" charset="0"/>
                        </a:rPr>
                        <a:t> χ</a:t>
                      </a:r>
                      <a:r>
                        <a:rPr lang="en-GB" sz="1200" baseline="-25000"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χ</a:t>
                      </a:r>
                      <a:r>
                        <a:rPr lang="en-GB" sz="1200" baseline="-25000" dirty="0">
                          <a:latin typeface="Arial" panose="020B0604020202020204" pitchFamily="34" charset="0"/>
                          <a:cs typeface="Arial" panose="020B0604020202020204" pitchFamily="34" charset="0"/>
                        </a:rPr>
                        <a:t>2</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a:t>
                      </a:r>
                    </a:p>
                  </a:txBody>
                  <a:tcPr/>
                </a:tc>
                <a:tc>
                  <a:txBody>
                    <a:bodyPr/>
                    <a:lstStyle/>
                    <a:p>
                      <a:pPr algn="ctr"/>
                      <a:r>
                        <a:rPr lang="en-GB" sz="120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2368360963"/>
                  </a:ext>
                </a:extLst>
              </a:tr>
              <a:tr h="219595">
                <a:tc>
                  <a:txBody>
                    <a:bodyPr/>
                    <a:lstStyle/>
                    <a:p>
                      <a:pPr algn="ctr"/>
                      <a:r>
                        <a:rPr lang="en-GB" sz="1200" dirty="0">
                          <a:latin typeface="Arial" panose="020B0604020202020204" pitchFamily="34" charset="0"/>
                          <a:cs typeface="Arial" panose="020B0604020202020204" pitchFamily="34" charset="0"/>
                        </a:rPr>
                        <a:t>Inception,</a:t>
                      </a:r>
                      <a:r>
                        <a:rPr lang="el-GR" sz="1200" dirty="0">
                          <a:latin typeface="Arial" panose="020B0604020202020204" pitchFamily="34" charset="0"/>
                          <a:cs typeface="Arial" panose="020B0604020202020204" pitchFamily="34" charset="0"/>
                        </a:rPr>
                        <a:t> θ</a:t>
                      </a:r>
                      <a:r>
                        <a:rPr lang="en-GB" sz="1200" baseline="-25000"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θ</a:t>
                      </a:r>
                      <a:r>
                        <a:rPr lang="en-GB" sz="1200" baseline="-25000" dirty="0">
                          <a:latin typeface="Arial" panose="020B0604020202020204" pitchFamily="34" charset="0"/>
                          <a:cs typeface="Arial" panose="020B0604020202020204" pitchFamily="34" charset="0"/>
                        </a:rPr>
                        <a:t>2</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Image78,</a:t>
                      </a:r>
                      <a:r>
                        <a:rPr lang="el-GR" sz="1200" dirty="0">
                          <a:latin typeface="Arial" panose="020B0604020202020204" pitchFamily="34" charset="0"/>
                          <a:cs typeface="Arial" panose="020B0604020202020204" pitchFamily="34" charset="0"/>
                        </a:rPr>
                        <a:t> χ</a:t>
                      </a:r>
                      <a:r>
                        <a:rPr lang="en-GB" sz="1200" baseline="-25000" dirty="0">
                          <a:latin typeface="Arial" panose="020B0604020202020204" pitchFamily="34" charset="0"/>
                          <a:cs typeface="Arial" panose="020B0604020202020204" pitchFamily="34" charset="0"/>
                        </a:rPr>
                        <a:t>1</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χ</a:t>
                      </a:r>
                      <a:r>
                        <a:rPr lang="en-GB" sz="1200" baseline="-25000" dirty="0">
                          <a:latin typeface="Arial" panose="020B0604020202020204" pitchFamily="34" charset="0"/>
                          <a:cs typeface="Arial" panose="020B0604020202020204" pitchFamily="34" charset="0"/>
                        </a:rPr>
                        <a:t>2</a:t>
                      </a:r>
                      <a:r>
                        <a:rPr lang="en-GB" sz="1200" dirty="0">
                          <a:latin typeface="Arial" panose="020B0604020202020204" pitchFamily="34" charset="0"/>
                          <a:cs typeface="Arial" panose="020B0604020202020204" pitchFamily="34" charset="0"/>
                        </a:rPr>
                        <a:t>,</a:t>
                      </a:r>
                      <a:r>
                        <a:rPr lang="el-GR"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a:t>
                      </a:r>
                      <a:endParaRPr lang="en-GB" sz="1200" baseline="-25000" dirty="0">
                        <a:latin typeface="Arial" panose="020B0604020202020204" pitchFamily="34" charset="0"/>
                        <a:cs typeface="Arial" panose="020B0604020202020204" pitchFamily="34" charset="0"/>
                      </a:endParaRPr>
                    </a:p>
                  </a:txBody>
                  <a:tcPr/>
                </a:tc>
                <a:tc>
                  <a:txBody>
                    <a:bodyPr/>
                    <a:lstStyle/>
                    <a:p>
                      <a:pPr algn="ctr"/>
                      <a:r>
                        <a:rPr lang="en-GB" sz="1200" dirty="0">
                          <a:latin typeface="Arial" panose="020B0604020202020204" pitchFamily="34" charset="0"/>
                          <a:cs typeface="Arial" panose="020B0604020202020204" pitchFamily="34" charset="0"/>
                        </a:rPr>
                        <a:t>1</a:t>
                      </a:r>
                    </a:p>
                  </a:txBody>
                  <a:tcPr/>
                </a:tc>
                <a:extLst>
                  <a:ext uri="{0D108BD9-81ED-4DB2-BD59-A6C34878D82A}">
                    <a16:rowId xmlns:a16="http://schemas.microsoft.com/office/drawing/2014/main" val="3930672947"/>
                  </a:ext>
                </a:extLst>
              </a:tr>
              <a:tr h="219595">
                <a:tc>
                  <a:txBody>
                    <a:bodyPr/>
                    <a:lstStyle/>
                    <a:p>
                      <a:pPr algn="ctr"/>
                      <a:r>
                        <a:rPr lang="en-GB" sz="1200" dirty="0"/>
                        <a:t>…</a:t>
                      </a:r>
                    </a:p>
                  </a:txBody>
                  <a:tcPr/>
                </a:tc>
                <a:tc>
                  <a:txBody>
                    <a:bodyPr/>
                    <a:lstStyle/>
                    <a:p>
                      <a:pPr algn="ctr"/>
                      <a:r>
                        <a:rPr lang="en-GB" sz="1200" dirty="0"/>
                        <a:t>…</a:t>
                      </a:r>
                    </a:p>
                  </a:txBody>
                  <a:tcPr/>
                </a:tc>
                <a:tc>
                  <a:txBody>
                    <a:bodyPr/>
                    <a:lstStyle/>
                    <a:p>
                      <a:pPr algn="ctr"/>
                      <a:r>
                        <a:rPr lang="en-GB" sz="1200" dirty="0"/>
                        <a:t>...</a:t>
                      </a:r>
                    </a:p>
                  </a:txBody>
                  <a:tcPr/>
                </a:tc>
                <a:extLst>
                  <a:ext uri="{0D108BD9-81ED-4DB2-BD59-A6C34878D82A}">
                    <a16:rowId xmlns:a16="http://schemas.microsoft.com/office/drawing/2014/main" val="3781708375"/>
                  </a:ext>
                </a:extLst>
              </a:tr>
            </a:tbl>
          </a:graphicData>
        </a:graphic>
      </p:graphicFrame>
      <p:sp>
        <p:nvSpPr>
          <p:cNvPr id="8" name="5 CuadroTexto">
            <a:extLst>
              <a:ext uri="{FF2B5EF4-FFF2-40B4-BE49-F238E27FC236}">
                <a16:creationId xmlns:a16="http://schemas.microsoft.com/office/drawing/2014/main" id="{3D4151CA-E2F1-4925-B96F-00E87829A48F}"/>
              </a:ext>
            </a:extLst>
          </p:cNvPr>
          <p:cNvSpPr txBox="1"/>
          <p:nvPr/>
        </p:nvSpPr>
        <p:spPr>
          <a:xfrm>
            <a:off x="2814443" y="5253752"/>
            <a:ext cx="4462657" cy="1055608"/>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GB" sz="2800" dirty="0">
                <a:solidFill>
                  <a:srgbClr val="456B69"/>
                </a:solidFill>
                <a:latin typeface="+mj-lt"/>
              </a:rPr>
              <a:t>It is applied during deployment, before π does any inference or even starts.</a:t>
            </a:r>
          </a:p>
        </p:txBody>
      </p:sp>
      <p:sp>
        <p:nvSpPr>
          <p:cNvPr id="19" name="Arrow: Curved Down 18">
            <a:extLst>
              <a:ext uri="{FF2B5EF4-FFF2-40B4-BE49-F238E27FC236}">
                <a16:creationId xmlns:a16="http://schemas.microsoft.com/office/drawing/2014/main" id="{C4502495-BAD3-4C07-B548-60DC37979FBD}"/>
              </a:ext>
            </a:extLst>
          </p:cNvPr>
          <p:cNvSpPr/>
          <p:nvPr/>
        </p:nvSpPr>
        <p:spPr>
          <a:xfrm>
            <a:off x="10591799" y="3343396"/>
            <a:ext cx="1104901" cy="404612"/>
          </a:xfrm>
          <a:prstGeom prst="curvedDownArrow">
            <a:avLst/>
          </a:prstGeom>
          <a:solidFill>
            <a:srgbClr val="9CBEBD"/>
          </a:solidFill>
          <a:ln>
            <a:solidFill>
              <a:srgbClr val="456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Arrow: Curved Down 17">
            <a:extLst>
              <a:ext uri="{FF2B5EF4-FFF2-40B4-BE49-F238E27FC236}">
                <a16:creationId xmlns:a16="http://schemas.microsoft.com/office/drawing/2014/main" id="{31A0DC6F-48DA-49A9-902C-24512F742C6B}"/>
              </a:ext>
            </a:extLst>
          </p:cNvPr>
          <p:cNvSpPr/>
          <p:nvPr/>
        </p:nvSpPr>
        <p:spPr>
          <a:xfrm>
            <a:off x="8896350" y="3182051"/>
            <a:ext cx="2876550" cy="589849"/>
          </a:xfrm>
          <a:prstGeom prst="curvedDownArrow">
            <a:avLst/>
          </a:prstGeom>
          <a:solidFill>
            <a:srgbClr val="9CBEBD"/>
          </a:solidFill>
          <a:ln>
            <a:solidFill>
              <a:srgbClr val="456B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844954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PROBLEM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FAEFE1-F7B8-4DE8-A0FD-FBA2D7701234}"/>
                  </a:ext>
                </a:extLst>
              </p:cNvPr>
              <p:cNvSpPr>
                <a:spLocks noGrp="1"/>
              </p:cNvSpPr>
              <p:nvPr>
                <p:ph idx="1"/>
              </p:nvPr>
            </p:nvSpPr>
            <p:spPr>
              <a:xfrm>
                <a:off x="1024128" y="2286000"/>
                <a:ext cx="3382463" cy="4023360"/>
              </a:xfrm>
            </p:spPr>
            <p:txBody>
              <a:bodyPr>
                <a:normAutofit/>
              </a:bodyPr>
              <a:lstStyle/>
              <a:p>
                <a:r>
                  <a:rPr lang="en-GB" dirty="0"/>
                  <a:t>We can describe situations or instances with properties μ = </a:t>
                </a:r>
                <a14:m>
                  <m:oMath xmlns:m="http://schemas.openxmlformats.org/officeDocument/2006/math">
                    <m:d>
                      <m:dPr>
                        <m:begChr m:val="⟨"/>
                        <m:endChr m:val="⟩"/>
                        <m:ctrlPr>
                          <a:rPr lang="en-GB" i="1" smtClean="0">
                            <a:latin typeface="Cambria Math" panose="02040503050406030204" pitchFamily="18" charset="0"/>
                          </a:rPr>
                        </m:ctrlPr>
                      </m:dPr>
                      <m:e>
                        <m:r>
                          <m:rPr>
                            <m:nor/>
                          </m:rPr>
                          <a:rPr lang="el-GR" dirty="0">
                            <a:cs typeface="Arial" panose="020B0604020202020204" pitchFamily="34" charset="0"/>
                          </a:rPr>
                          <m:t>χ</m:t>
                        </m:r>
                        <m:r>
                          <m:rPr>
                            <m:nor/>
                          </m:rPr>
                          <a:rPr lang="en-GB" baseline="-25000" dirty="0">
                            <a:cs typeface="Arial" panose="020B0604020202020204" pitchFamily="34" charset="0"/>
                          </a:rPr>
                          <m:t>1</m:t>
                        </m:r>
                        <m:r>
                          <m:rPr>
                            <m:nor/>
                          </m:rPr>
                          <a:rPr lang="en-GB" dirty="0">
                            <a:cs typeface="Arial" panose="020B0604020202020204" pitchFamily="34" charset="0"/>
                          </a:rPr>
                          <m:t>,</m:t>
                        </m:r>
                        <m:r>
                          <m:rPr>
                            <m:nor/>
                          </m:rPr>
                          <a:rPr lang="el-GR" dirty="0">
                            <a:cs typeface="Arial" panose="020B0604020202020204" pitchFamily="34" charset="0"/>
                          </a:rPr>
                          <m:t> </m:t>
                        </m:r>
                        <m:r>
                          <m:rPr>
                            <m:nor/>
                          </m:rPr>
                          <a:rPr lang="el-GR" dirty="0">
                            <a:cs typeface="Arial" panose="020B0604020202020204" pitchFamily="34" charset="0"/>
                          </a:rPr>
                          <m:t>χ</m:t>
                        </m:r>
                        <m:r>
                          <m:rPr>
                            <m:nor/>
                          </m:rPr>
                          <a:rPr lang="en-GB" baseline="-25000" dirty="0">
                            <a:cs typeface="Arial" panose="020B0604020202020204" pitchFamily="34" charset="0"/>
                          </a:rPr>
                          <m:t>2</m:t>
                        </m:r>
                        <m:r>
                          <m:rPr>
                            <m:nor/>
                          </m:rPr>
                          <a:rPr lang="en-GB" dirty="0">
                            <a:cs typeface="Arial" panose="020B0604020202020204" pitchFamily="34" charset="0"/>
                          </a:rPr>
                          <m:t>,</m:t>
                        </m:r>
                        <m:r>
                          <m:rPr>
                            <m:nor/>
                          </m:rPr>
                          <a:rPr lang="en-GB" b="0" i="0" dirty="0" smtClean="0">
                            <a:cs typeface="Arial" panose="020B0604020202020204" pitchFamily="34" charset="0"/>
                          </a:rPr>
                          <m:t> ...</m:t>
                        </m:r>
                        <m:r>
                          <a:rPr lang="el-GR" i="1" dirty="0" smtClean="0">
                            <a:latin typeface="Cambria Math" panose="02040503050406030204" pitchFamily="18" charset="0"/>
                            <a:cs typeface="Arial" panose="020B0604020202020204" pitchFamily="34" charset="0"/>
                          </a:rPr>
                          <m:t> </m:t>
                        </m:r>
                      </m:e>
                    </m:d>
                  </m:oMath>
                </a14:m>
                <a:r>
                  <a:rPr lang="en-GB" dirty="0">
                    <a:cs typeface="Arial" panose="020B0604020202020204" pitchFamily="34" charset="0"/>
                  </a:rPr>
                  <a:t>.</a:t>
                </a:r>
              </a:p>
              <a:p>
                <a:pPr lvl="1"/>
                <a:r>
                  <a:rPr lang="en-GB" dirty="0">
                    <a:cs typeface="Arial" panose="020B0604020202020204" pitchFamily="34" charset="0"/>
                  </a:rPr>
                  <a:t>Delivery robot</a:t>
                </a:r>
                <a:r>
                  <a:rPr lang="el-GR" dirty="0">
                    <a:cs typeface="Arial" panose="020B0604020202020204" pitchFamily="34" charset="0"/>
                  </a:rPr>
                  <a:t> </a:t>
                </a:r>
                <a:r>
                  <a:rPr lang="en-GB" dirty="0">
                    <a:cs typeface="Arial" panose="020B0604020202020204" pitchFamily="34" charset="0"/>
                  </a:rPr>
                  <a:t>in a city with destination </a:t>
                </a:r>
                <a:r>
                  <a:rPr lang="en-GB" dirty="0"/>
                  <a:t>μ </a:t>
                </a:r>
                <a14:m>
                  <m:oMath xmlns:m="http://schemas.openxmlformats.org/officeDocument/2006/math">
                    <m:r>
                      <a:rPr lang="en-GB" b="0" i="0" smtClean="0">
                        <a:latin typeface="Cambria Math" panose="02040503050406030204" pitchFamily="18" charset="0"/>
                      </a:rPr>
                      <m:t>=</m:t>
                    </m:r>
                    <m:d>
                      <m:dPr>
                        <m:begChr m:val="⟨"/>
                        <m:endChr m:val="⟩"/>
                        <m:ctrlPr>
                          <a:rPr lang="en-GB" i="1">
                            <a:latin typeface="Cambria Math" panose="02040503050406030204" pitchFamily="18" charset="0"/>
                          </a:rPr>
                        </m:ctrlPr>
                      </m:dPr>
                      <m:e>
                        <m:r>
                          <m:rPr>
                            <m:nor/>
                          </m:rPr>
                          <a:rPr lang="en-GB" b="0" i="0" dirty="0" smtClean="0">
                            <a:cs typeface="Arial" panose="020B0604020202020204" pitchFamily="34" charset="0"/>
                          </a:rPr>
                          <m:t>x</m:t>
                        </m:r>
                        <m:r>
                          <m:rPr>
                            <m:nor/>
                          </m:rPr>
                          <a:rPr lang="en-GB" dirty="0">
                            <a:cs typeface="Arial" panose="020B0604020202020204" pitchFamily="34" charset="0"/>
                          </a:rPr>
                          <m:t>,</m:t>
                        </m:r>
                        <m:r>
                          <m:rPr>
                            <m:nor/>
                          </m:rPr>
                          <a:rPr lang="el-GR" dirty="0">
                            <a:cs typeface="Arial" panose="020B0604020202020204" pitchFamily="34" charset="0"/>
                          </a:rPr>
                          <m:t> </m:t>
                        </m:r>
                        <m:r>
                          <m:rPr>
                            <m:nor/>
                          </m:rPr>
                          <a:rPr lang="en-GB" b="0" i="0" dirty="0" smtClean="0">
                            <a:cs typeface="Arial" panose="020B0604020202020204" pitchFamily="34" charset="0"/>
                          </a:rPr>
                          <m:t>y</m:t>
                        </m:r>
                      </m:e>
                    </m:d>
                  </m:oMath>
                </a14:m>
                <a:endParaRPr lang="en-GB" dirty="0"/>
              </a:p>
              <a:p>
                <a:pPr lvl="1"/>
                <a:r>
                  <a:rPr lang="en-GB" dirty="0"/>
                  <a:t>π behaves very differently depending on the situation μ.</a:t>
                </a:r>
              </a:p>
              <a:p>
                <a:pPr lvl="1"/>
                <a:r>
                  <a:rPr lang="en-GB" dirty="0"/>
                  <a:t>Expected result for π differs for different joint distributions </a:t>
                </a:r>
                <a:r>
                  <a:rPr lang="en-GB" dirty="0" err="1"/>
                  <a:t>Pr</a:t>
                </a:r>
                <a:r>
                  <a:rPr lang="en-GB" dirty="0"/>
                  <a:t>(</a:t>
                </a:r>
                <a:r>
                  <a:rPr lang="en-GB" dirty="0" err="1"/>
                  <a:t>x,y</a:t>
                </a:r>
                <a:r>
                  <a:rPr lang="en-GB" dirty="0"/>
                  <a:t>)</a:t>
                </a:r>
              </a:p>
            </p:txBody>
          </p:sp>
        </mc:Choice>
        <mc:Fallback xmlns="">
          <p:sp>
            <p:nvSpPr>
              <p:cNvPr id="3" name="Content Placeholder 2">
                <a:extLst>
                  <a:ext uri="{FF2B5EF4-FFF2-40B4-BE49-F238E27FC236}">
                    <a16:creationId xmlns:a16="http://schemas.microsoft.com/office/drawing/2014/main" id="{8DFAEFE1-F7B8-4DE8-A0FD-FBA2D7701234}"/>
                  </a:ext>
                </a:extLst>
              </p:cNvPr>
              <p:cNvSpPr>
                <a:spLocks noGrp="1" noRot="1" noChangeAspect="1" noMove="1" noResize="1" noEditPoints="1" noAdjustHandles="1" noChangeArrowheads="1" noChangeShapeType="1" noTextEdit="1"/>
              </p:cNvSpPr>
              <p:nvPr>
                <p:ph idx="1"/>
              </p:nvPr>
            </p:nvSpPr>
            <p:spPr>
              <a:xfrm>
                <a:off x="1024128" y="2286000"/>
                <a:ext cx="3382463" cy="4023360"/>
              </a:xfrm>
              <a:blipFill>
                <a:blip r:embed="rId2"/>
                <a:stretch>
                  <a:fillRect l="-1441" t="-2121" r="-4865"/>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25</a:t>
            </a:fld>
            <a:endParaRPr lang="en-GB"/>
          </a:p>
        </p:txBody>
      </p:sp>
      <p:sp>
        <p:nvSpPr>
          <p:cNvPr id="6" name="AutoShape 2" descr="volcanoData_C.JPG">
            <a:extLst>
              <a:ext uri="{FF2B5EF4-FFF2-40B4-BE49-F238E27FC236}">
                <a16:creationId xmlns:a16="http://schemas.microsoft.com/office/drawing/2014/main" id="{7E071DC0-98CD-448B-B0E1-B6D9306DE5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763324E8-BBE1-4AD1-A299-CE8E9076E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711" y="2204938"/>
            <a:ext cx="6407289" cy="4038505"/>
          </a:xfrm>
          <a:prstGeom prst="rect">
            <a:avLst/>
          </a:prstGeom>
        </p:spPr>
      </p:pic>
      <p:pic>
        <p:nvPicPr>
          <p:cNvPr id="1026" name="Picture 2" descr="A Starship robot in Milton Keynes. This picture was taken before the government’s new guidance on social distancing.">
            <a:extLst>
              <a:ext uri="{FF2B5EF4-FFF2-40B4-BE49-F238E27FC236}">
                <a16:creationId xmlns:a16="http://schemas.microsoft.com/office/drawing/2014/main" id="{C16C4960-8647-46F5-9937-D3F7F2ECE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5903" y="980304"/>
            <a:ext cx="1881397" cy="11288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64018DF-35FA-48BB-A005-B1F7C29E8D3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0223" t="2492" r="4669" b="-2492"/>
          <a:stretch/>
        </p:blipFill>
        <p:spPr>
          <a:xfrm>
            <a:off x="10162498" y="914640"/>
            <a:ext cx="1798303" cy="1302011"/>
          </a:xfrm>
          <a:prstGeom prst="rect">
            <a:avLst/>
          </a:prstGeom>
        </p:spPr>
      </p:pic>
      <p:sp>
        <p:nvSpPr>
          <p:cNvPr id="16" name="Arrow: Down 15">
            <a:extLst>
              <a:ext uri="{FF2B5EF4-FFF2-40B4-BE49-F238E27FC236}">
                <a16:creationId xmlns:a16="http://schemas.microsoft.com/office/drawing/2014/main" id="{47622C04-3357-4F28-89DD-E19EECB22789}"/>
              </a:ext>
            </a:extLst>
          </p:cNvPr>
          <p:cNvSpPr/>
          <p:nvPr/>
        </p:nvSpPr>
        <p:spPr>
          <a:xfrm rot="16200000">
            <a:off x="8622474" y="410382"/>
            <a:ext cx="603168" cy="226868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F7BAFD9E-2445-4352-BBD2-1E0FE1C1F178}"/>
              </a:ext>
            </a:extLst>
          </p:cNvPr>
          <p:cNvSpPr txBox="1"/>
          <p:nvPr/>
        </p:nvSpPr>
        <p:spPr>
          <a:xfrm>
            <a:off x="8372829" y="898735"/>
            <a:ext cx="1798303" cy="307777"/>
          </a:xfrm>
          <a:prstGeom prst="rect">
            <a:avLst/>
          </a:prstGeom>
          <a:noFill/>
        </p:spPr>
        <p:txBody>
          <a:bodyPr wrap="square" rtlCol="0">
            <a:spAutoFit/>
          </a:bodyPr>
          <a:lstStyle/>
          <a:p>
            <a:r>
              <a:rPr lang="en-GB" sz="1400" dirty="0"/>
              <a:t>Downtown Vancouver</a:t>
            </a:r>
          </a:p>
        </p:txBody>
      </p:sp>
      <p:sp>
        <p:nvSpPr>
          <p:cNvPr id="18" name="Parallelogram 17">
            <a:extLst>
              <a:ext uri="{FF2B5EF4-FFF2-40B4-BE49-F238E27FC236}">
                <a16:creationId xmlns:a16="http://schemas.microsoft.com/office/drawing/2014/main" id="{79AA87E0-CA61-4865-9E0A-DC6D373138DE}"/>
              </a:ext>
            </a:extLst>
          </p:cNvPr>
          <p:cNvSpPr/>
          <p:nvPr/>
        </p:nvSpPr>
        <p:spPr>
          <a:xfrm rot="589504">
            <a:off x="10376922" y="1299060"/>
            <a:ext cx="1378089" cy="576982"/>
          </a:xfrm>
          <a:prstGeom prst="parallelogram">
            <a:avLst>
              <a:gd name="adj" fmla="val 53402"/>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0622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68C8826-7FE0-485C-8CBD-C63138F37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408" y="4937355"/>
            <a:ext cx="2160000" cy="1395718"/>
          </a:xfrm>
          <a:prstGeom prst="rect">
            <a:avLst/>
          </a:prstGeom>
        </p:spPr>
      </p:pic>
      <p:pic>
        <p:nvPicPr>
          <p:cNvPr id="28" name="Picture 27">
            <a:extLst>
              <a:ext uri="{FF2B5EF4-FFF2-40B4-BE49-F238E27FC236}">
                <a16:creationId xmlns:a16="http://schemas.microsoft.com/office/drawing/2014/main" id="{DA4A14CF-B54B-4D61-8349-7101DA15E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2000" y="1080000"/>
            <a:ext cx="2160000" cy="1414398"/>
          </a:xfrm>
          <a:prstGeom prst="rect">
            <a:avLst/>
          </a:prstGeom>
        </p:spPr>
      </p:pic>
      <p:pic>
        <p:nvPicPr>
          <p:cNvPr id="26" name="Picture 25">
            <a:extLst>
              <a:ext uri="{FF2B5EF4-FFF2-40B4-BE49-F238E27FC236}">
                <a16:creationId xmlns:a16="http://schemas.microsoft.com/office/drawing/2014/main" id="{1759FE92-2630-4A0E-ADAF-D62AE698B4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9365" y="1004844"/>
            <a:ext cx="2160000" cy="1549011"/>
          </a:xfrm>
          <a:prstGeom prst="rect">
            <a:avLst/>
          </a:prstGeom>
        </p:spPr>
      </p:pic>
      <p:pic>
        <p:nvPicPr>
          <p:cNvPr id="24" name="Picture 23">
            <a:extLst>
              <a:ext uri="{FF2B5EF4-FFF2-40B4-BE49-F238E27FC236}">
                <a16:creationId xmlns:a16="http://schemas.microsoft.com/office/drawing/2014/main" id="{8A02995F-53DF-42E9-83DF-0B57ED259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8630" y="1144323"/>
            <a:ext cx="2160000" cy="1361445"/>
          </a:xfrm>
          <a:prstGeom prst="rect">
            <a:avLst/>
          </a:prstGeom>
        </p:spPr>
      </p:pic>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System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FAEFE1-F7B8-4DE8-A0FD-FBA2D7701234}"/>
                  </a:ext>
                </a:extLst>
              </p:cNvPr>
              <p:cNvSpPr>
                <a:spLocks noGrp="1"/>
              </p:cNvSpPr>
              <p:nvPr>
                <p:ph idx="1"/>
              </p:nvPr>
            </p:nvSpPr>
            <p:spPr>
              <a:xfrm>
                <a:off x="1024127" y="2286000"/>
                <a:ext cx="4965561" cy="4023360"/>
              </a:xfrm>
            </p:spPr>
            <p:txBody>
              <a:bodyPr>
                <a:normAutofit/>
              </a:bodyPr>
              <a:lstStyle/>
              <a:p>
                <a:r>
                  <a:rPr lang="en-GB" dirty="0"/>
                  <a:t>We can describe systems with properties π = </a:t>
                </a:r>
                <a14:m>
                  <m:oMath xmlns:m="http://schemas.openxmlformats.org/officeDocument/2006/math">
                    <m:d>
                      <m:dPr>
                        <m:begChr m:val="⟨"/>
                        <m:endChr m:val="⟩"/>
                        <m:ctrlPr>
                          <a:rPr lang="en-GB" i="1">
                            <a:latin typeface="Cambria Math" panose="02040503050406030204" pitchFamily="18" charset="0"/>
                          </a:rPr>
                        </m:ctrlPr>
                      </m:dPr>
                      <m:e>
                        <m:r>
                          <m:rPr>
                            <m:nor/>
                          </m:rPr>
                          <a:rPr lang="el-GR" dirty="0">
                            <a:latin typeface="Arial" panose="020B0604020202020204" pitchFamily="34" charset="0"/>
                            <a:cs typeface="Arial" panose="020B0604020202020204" pitchFamily="34" charset="0"/>
                          </a:rPr>
                          <m:t>θ</m:t>
                        </m:r>
                        <m:r>
                          <m:rPr>
                            <m:nor/>
                          </m:rPr>
                          <a:rPr lang="en-GB" baseline="-25000" dirty="0">
                            <a:latin typeface="Arial" panose="020B0604020202020204" pitchFamily="34" charset="0"/>
                            <a:cs typeface="Arial" panose="020B0604020202020204" pitchFamily="34" charset="0"/>
                          </a:rPr>
                          <m:t>1</m:t>
                        </m:r>
                        <m:r>
                          <m:rPr>
                            <m:nor/>
                          </m:rPr>
                          <a:rPr lang="en-GB" dirty="0">
                            <a:latin typeface="Arial" panose="020B0604020202020204" pitchFamily="34" charset="0"/>
                            <a:cs typeface="Arial" panose="020B0604020202020204" pitchFamily="34" charset="0"/>
                          </a:rPr>
                          <m:t>,</m:t>
                        </m:r>
                        <m:r>
                          <m:rPr>
                            <m:nor/>
                          </m:rPr>
                          <a:rPr lang="el-GR" dirty="0">
                            <a:latin typeface="Arial" panose="020B0604020202020204" pitchFamily="34" charset="0"/>
                            <a:cs typeface="Arial" panose="020B0604020202020204" pitchFamily="34" charset="0"/>
                          </a:rPr>
                          <m:t> </m:t>
                        </m:r>
                        <m:r>
                          <m:rPr>
                            <m:nor/>
                          </m:rPr>
                          <a:rPr lang="el-GR" dirty="0">
                            <a:latin typeface="Arial" panose="020B0604020202020204" pitchFamily="34" charset="0"/>
                            <a:cs typeface="Arial" panose="020B0604020202020204" pitchFamily="34" charset="0"/>
                          </a:rPr>
                          <m:t>θ</m:t>
                        </m:r>
                        <m:r>
                          <m:rPr>
                            <m:nor/>
                          </m:rPr>
                          <a:rPr lang="en-GB" baseline="-25000" dirty="0">
                            <a:latin typeface="Arial" panose="020B0604020202020204" pitchFamily="34" charset="0"/>
                            <a:cs typeface="Arial" panose="020B0604020202020204" pitchFamily="34" charset="0"/>
                          </a:rPr>
                          <m:t>2</m:t>
                        </m:r>
                        <m:r>
                          <m:rPr>
                            <m:nor/>
                          </m:rPr>
                          <a:rPr lang="en-GB" dirty="0">
                            <a:cs typeface="Arial" panose="020B0604020202020204" pitchFamily="34" charset="0"/>
                          </a:rPr>
                          <m:t>, ...</m:t>
                        </m:r>
                        <m:r>
                          <a:rPr lang="el-GR" i="1" dirty="0">
                            <a:latin typeface="Cambria Math" panose="02040503050406030204" pitchFamily="18" charset="0"/>
                            <a:cs typeface="Arial" panose="020B0604020202020204" pitchFamily="34" charset="0"/>
                          </a:rPr>
                          <m:t> </m:t>
                        </m:r>
                      </m:e>
                    </m:d>
                  </m:oMath>
                </a14:m>
                <a:r>
                  <a:rPr lang="en-GB" dirty="0">
                    <a:cs typeface="Arial" panose="020B0604020202020204" pitchFamily="34" charset="0"/>
                  </a:rPr>
                  <a:t>.</a:t>
                </a:r>
              </a:p>
              <a:p>
                <a:pPr lvl="1"/>
                <a:r>
                  <a:rPr lang="en-GB" dirty="0"/>
                  <a:t>Hyperparameters, system’s operating conditions (e.g., computing resources), developmental states, …</a:t>
                </a:r>
              </a:p>
              <a:p>
                <a:r>
                  <a:rPr lang="en-GB" dirty="0"/>
                  <a:t>Key element for an assessor</a:t>
                </a:r>
              </a:p>
              <a:p>
                <a:pPr lvl="1"/>
                <a:r>
                  <a:rPr lang="en-GB" dirty="0"/>
                  <a:t>Much predictability about one π can be obtained by looking at how other π’ behave.</a:t>
                </a:r>
              </a:p>
              <a:p>
                <a:pPr lvl="2"/>
                <a:r>
                  <a:rPr lang="en-GB" dirty="0"/>
                  <a:t>Uncertainty estimation or calibration of π without looking at other systems is </a:t>
                </a:r>
                <a:r>
                  <a:rPr lang="en-GB" dirty="0" err="1"/>
                  <a:t>shortsighted</a:t>
                </a:r>
                <a:r>
                  <a:rPr lang="en-GB" dirty="0"/>
                  <a:t>!</a:t>
                </a:r>
              </a:p>
            </p:txBody>
          </p:sp>
        </mc:Choice>
        <mc:Fallback xmlns="">
          <p:sp>
            <p:nvSpPr>
              <p:cNvPr id="3" name="Content Placeholder 2">
                <a:extLst>
                  <a:ext uri="{FF2B5EF4-FFF2-40B4-BE49-F238E27FC236}">
                    <a16:creationId xmlns:a16="http://schemas.microsoft.com/office/drawing/2014/main" id="{8DFAEFE1-F7B8-4DE8-A0FD-FBA2D7701234}"/>
                  </a:ext>
                </a:extLst>
              </p:cNvPr>
              <p:cNvSpPr>
                <a:spLocks noGrp="1" noRot="1" noChangeAspect="1" noMove="1" noResize="1" noEditPoints="1" noAdjustHandles="1" noChangeArrowheads="1" noChangeShapeType="1" noTextEdit="1"/>
              </p:cNvSpPr>
              <p:nvPr>
                <p:ph idx="1"/>
              </p:nvPr>
            </p:nvSpPr>
            <p:spPr>
              <a:xfrm>
                <a:off x="1024127" y="2286000"/>
                <a:ext cx="4965561" cy="4023360"/>
              </a:xfrm>
              <a:blipFill>
                <a:blip r:embed="rId7"/>
                <a:stretch>
                  <a:fillRect l="-982" t="-2121" r="-368"/>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a:xfrm>
            <a:off x="4842932" y="6470704"/>
            <a:ext cx="5901458" cy="274320"/>
          </a:xfrm>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26</a:t>
            </a:fld>
            <a:endParaRPr lang="en-GB"/>
          </a:p>
        </p:txBody>
      </p:sp>
      <p:sp>
        <p:nvSpPr>
          <p:cNvPr id="9" name="Rectangle 8">
            <a:extLst>
              <a:ext uri="{FF2B5EF4-FFF2-40B4-BE49-F238E27FC236}">
                <a16:creationId xmlns:a16="http://schemas.microsoft.com/office/drawing/2014/main" id="{C5BFE42C-85A2-4E96-AC40-E0EF6507DE73}"/>
              </a:ext>
            </a:extLst>
          </p:cNvPr>
          <p:cNvSpPr/>
          <p:nvPr/>
        </p:nvSpPr>
        <p:spPr>
          <a:xfrm>
            <a:off x="5989689" y="632298"/>
            <a:ext cx="1540806" cy="369332"/>
          </a:xfrm>
          <a:prstGeom prst="rect">
            <a:avLst/>
          </a:prstGeom>
        </p:spPr>
        <p:txBody>
          <a:bodyPr wrap="none">
            <a:spAutoFit/>
          </a:bodyPr>
          <a:lstStyle/>
          <a:p>
            <a:r>
              <a:rPr lang="en-GB" dirty="0" err="1">
                <a:latin typeface="Times New Roman" panose="02020603050405020304" pitchFamily="18" charset="0"/>
                <a:cs typeface="Times New Roman" panose="02020603050405020304" pitchFamily="18" charset="0"/>
              </a:rPr>
              <a:t>Pr</a:t>
            </a:r>
            <a:r>
              <a:rPr lang="en-GB" dirty="0">
                <a:latin typeface="Times New Roman" panose="02020603050405020304" pitchFamily="18" charset="0"/>
                <a:cs typeface="Times New Roman" panose="02020603050405020304" pitchFamily="18" charset="0"/>
              </a:rPr>
              <a:t>(R(</a:t>
            </a:r>
            <a:r>
              <a:rPr lang="en-GB" dirty="0">
                <a:solidFill>
                  <a:srgbClr val="FF0000"/>
                </a:solidFill>
                <a:latin typeface="Times New Roman" panose="02020603050405020304" pitchFamily="18" charset="0"/>
                <a:cs typeface="Times New Roman" panose="02020603050405020304" pitchFamily="18" charset="0"/>
              </a:rPr>
              <a:t>π</a:t>
            </a:r>
            <a:r>
              <a:rPr lang="en-GB" baseline="-25000" dirty="0">
                <a:solidFill>
                  <a:srgbClr val="FF0000"/>
                </a:solidFill>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 )=1)</a:t>
            </a:r>
            <a:endParaRPr lang="en-GB" baseline="-25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93F42FD-065D-41CD-B94D-E9D686FF46C4}"/>
              </a:ext>
            </a:extLst>
          </p:cNvPr>
          <p:cNvSpPr/>
          <p:nvPr/>
        </p:nvSpPr>
        <p:spPr>
          <a:xfrm>
            <a:off x="8344989" y="623316"/>
            <a:ext cx="1540806" cy="369332"/>
          </a:xfrm>
          <a:prstGeom prst="rect">
            <a:avLst/>
          </a:prstGeom>
        </p:spPr>
        <p:txBody>
          <a:bodyPr wrap="none">
            <a:spAutoFit/>
          </a:bodyPr>
          <a:lstStyle/>
          <a:p>
            <a:r>
              <a:rPr lang="en-GB" dirty="0" err="1">
                <a:latin typeface="Times New Roman" panose="02020603050405020304" pitchFamily="18" charset="0"/>
                <a:cs typeface="Times New Roman" panose="02020603050405020304" pitchFamily="18" charset="0"/>
              </a:rPr>
              <a:t>Pr</a:t>
            </a:r>
            <a:r>
              <a:rPr lang="en-GB" dirty="0">
                <a:latin typeface="Times New Roman" panose="02020603050405020304" pitchFamily="18" charset="0"/>
                <a:cs typeface="Times New Roman" panose="02020603050405020304" pitchFamily="18" charset="0"/>
              </a:rPr>
              <a:t>(R(</a:t>
            </a:r>
            <a:r>
              <a:rPr lang="en-GB" dirty="0">
                <a:solidFill>
                  <a:srgbClr val="7030A0"/>
                </a:solidFill>
                <a:latin typeface="Times New Roman" panose="02020603050405020304" pitchFamily="18" charset="0"/>
                <a:cs typeface="Times New Roman" panose="02020603050405020304" pitchFamily="18" charset="0"/>
              </a:rPr>
              <a:t>π</a:t>
            </a:r>
            <a:r>
              <a:rPr lang="en-GB" baseline="-25000" dirty="0">
                <a:solidFill>
                  <a:srgbClr val="7030A0"/>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 )=1)</a:t>
            </a:r>
            <a:endParaRPr lang="en-GB" baseline="-250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E620BED2-96F2-480B-9833-FBBEFDDE7C1F}"/>
              </a:ext>
            </a:extLst>
          </p:cNvPr>
          <p:cNvSpPr/>
          <p:nvPr/>
        </p:nvSpPr>
        <p:spPr>
          <a:xfrm>
            <a:off x="10402032" y="613646"/>
            <a:ext cx="1540806" cy="369332"/>
          </a:xfrm>
          <a:prstGeom prst="rect">
            <a:avLst/>
          </a:prstGeom>
        </p:spPr>
        <p:txBody>
          <a:bodyPr wrap="none">
            <a:spAutoFit/>
          </a:bodyPr>
          <a:lstStyle/>
          <a:p>
            <a:r>
              <a:rPr lang="en-GB" dirty="0" err="1">
                <a:latin typeface="Times New Roman" panose="02020603050405020304" pitchFamily="18" charset="0"/>
                <a:cs typeface="Times New Roman" panose="02020603050405020304" pitchFamily="18" charset="0"/>
              </a:rPr>
              <a:t>Pr</a:t>
            </a:r>
            <a:r>
              <a:rPr lang="en-GB" dirty="0">
                <a:latin typeface="Times New Roman" panose="02020603050405020304" pitchFamily="18" charset="0"/>
                <a:cs typeface="Times New Roman" panose="02020603050405020304" pitchFamily="18" charset="0"/>
              </a:rPr>
              <a:t>(R(</a:t>
            </a:r>
            <a:r>
              <a:rPr lang="en-GB" dirty="0">
                <a:solidFill>
                  <a:srgbClr val="FFC000"/>
                </a:solidFill>
                <a:latin typeface="Times New Roman" panose="02020603050405020304" pitchFamily="18" charset="0"/>
                <a:cs typeface="Times New Roman" panose="02020603050405020304" pitchFamily="18" charset="0"/>
              </a:rPr>
              <a:t>π</a:t>
            </a:r>
            <a:r>
              <a:rPr lang="en-GB" baseline="-25000" dirty="0">
                <a:solidFill>
                  <a:srgbClr val="FFC000"/>
                </a:solidFill>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 )=1)</a:t>
            </a:r>
            <a:endParaRPr lang="en-GB" baseline="-25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AB5F832-C0FE-4645-842E-726D880BBDC4}"/>
              </a:ext>
            </a:extLst>
          </p:cNvPr>
          <p:cNvSpPr txBox="1"/>
          <p:nvPr/>
        </p:nvSpPr>
        <p:spPr>
          <a:xfrm>
            <a:off x="5793929" y="1410300"/>
            <a:ext cx="1863924" cy="684290"/>
          </a:xfrm>
          <a:prstGeom prst="rect">
            <a:avLst/>
          </a:prstGeom>
          <a:noFill/>
        </p:spPr>
        <p:txBody>
          <a:bodyPr wrap="square" rtlCol="0">
            <a:spAutoFit/>
          </a:bodyPr>
          <a:lstStyle/>
          <a:p>
            <a:pPr>
              <a:lnSpc>
                <a:spcPts val="400"/>
              </a:lnSpc>
            </a:pPr>
            <a:r>
              <a:rPr lang="en-GB" sz="1200" b="1" dirty="0">
                <a:solidFill>
                  <a:srgbClr val="FF0000"/>
                </a:solidFill>
                <a:latin typeface="Arial Black" panose="020B0A04020102020204" pitchFamily="34" charset="0"/>
              </a:rPr>
              <a:t>        .   .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   .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      .</a:t>
            </a:r>
          </a:p>
          <a:p>
            <a:pPr>
              <a:lnSpc>
                <a:spcPts val="400"/>
              </a:lnSpc>
            </a:pPr>
            <a:endParaRPr lang="en-GB" sz="1200" b="1" dirty="0">
              <a:solidFill>
                <a:srgbClr val="FF0000"/>
              </a:solidFill>
              <a:latin typeface="Arial Black" panose="020B0A04020102020204" pitchFamily="34" charset="0"/>
            </a:endParaRPr>
          </a:p>
        </p:txBody>
      </p:sp>
      <p:sp>
        <p:nvSpPr>
          <p:cNvPr id="13" name="TextBox 12">
            <a:extLst>
              <a:ext uri="{FF2B5EF4-FFF2-40B4-BE49-F238E27FC236}">
                <a16:creationId xmlns:a16="http://schemas.microsoft.com/office/drawing/2014/main" id="{B488B210-D4A1-4907-9E6F-F92541B64F64}"/>
              </a:ext>
            </a:extLst>
          </p:cNvPr>
          <p:cNvSpPr txBox="1"/>
          <p:nvPr/>
        </p:nvSpPr>
        <p:spPr>
          <a:xfrm>
            <a:off x="8121583" y="1355439"/>
            <a:ext cx="1808833" cy="684290"/>
          </a:xfrm>
          <a:prstGeom prst="rect">
            <a:avLst/>
          </a:prstGeom>
          <a:noFill/>
        </p:spPr>
        <p:txBody>
          <a:bodyPr wrap="square" rtlCol="0">
            <a:spAutoFit/>
          </a:bodyPr>
          <a:lstStyle/>
          <a:p>
            <a:pPr>
              <a:lnSpc>
                <a:spcPts val="400"/>
              </a:lnSpc>
            </a:pPr>
            <a:r>
              <a:rPr lang="en-GB" sz="1200" b="1" dirty="0">
                <a:solidFill>
                  <a:srgbClr val="7030A0"/>
                </a:solidFill>
                <a:latin typeface="Arial Black" panose="020B0A04020102020204" pitchFamily="34" charset="0"/>
              </a:rPr>
              <a:t>     .   .          .</a:t>
            </a:r>
          </a:p>
          <a:p>
            <a:pPr>
              <a:lnSpc>
                <a:spcPts val="400"/>
              </a:lnSpc>
            </a:pPr>
            <a:r>
              <a:rPr lang="en-GB" sz="1200" b="1" dirty="0">
                <a:solidFill>
                  <a:srgbClr val="7030A0"/>
                </a:solidFill>
                <a:latin typeface="Arial Black" panose="020B0A04020102020204" pitchFamily="34" charset="0"/>
              </a:rPr>
              <a:t>         .      .</a:t>
            </a:r>
          </a:p>
          <a:p>
            <a:pPr>
              <a:lnSpc>
                <a:spcPts val="400"/>
              </a:lnSpc>
            </a:pPr>
            <a:r>
              <a:rPr lang="en-GB" sz="1200" b="1" dirty="0">
                <a:solidFill>
                  <a:srgbClr val="7030A0"/>
                </a:solidFill>
                <a:latin typeface="Arial Black" panose="020B0A04020102020204" pitchFamily="34" charset="0"/>
              </a:rPr>
              <a:t>  .     .   .         .</a:t>
            </a:r>
          </a:p>
          <a:p>
            <a:pPr>
              <a:lnSpc>
                <a:spcPts val="400"/>
              </a:lnSpc>
            </a:pPr>
            <a:r>
              <a:rPr lang="en-GB" sz="1200" b="1" dirty="0">
                <a:solidFill>
                  <a:srgbClr val="7030A0"/>
                </a:solidFill>
                <a:latin typeface="Arial Black" panose="020B0A04020102020204" pitchFamily="34" charset="0"/>
              </a:rPr>
              <a:t>                   .</a:t>
            </a:r>
          </a:p>
          <a:p>
            <a:pPr>
              <a:lnSpc>
                <a:spcPts val="400"/>
              </a:lnSpc>
            </a:pPr>
            <a:r>
              <a:rPr lang="en-GB" sz="1200" b="1" dirty="0">
                <a:solidFill>
                  <a:srgbClr val="7030A0"/>
                </a:solidFill>
                <a:latin typeface="Arial Black" panose="020B0A04020102020204" pitchFamily="34" charset="0"/>
              </a:rPr>
              <a:t>   .  .   .    .       .</a:t>
            </a:r>
          </a:p>
          <a:p>
            <a:pPr>
              <a:lnSpc>
                <a:spcPts val="400"/>
              </a:lnSpc>
            </a:pPr>
            <a:r>
              <a:rPr lang="en-GB" sz="1200" b="1" dirty="0">
                <a:solidFill>
                  <a:srgbClr val="7030A0"/>
                </a:solidFill>
                <a:latin typeface="Arial Black" panose="020B0A04020102020204" pitchFamily="34" charset="0"/>
              </a:rPr>
              <a:t>            .   </a:t>
            </a:r>
          </a:p>
          <a:p>
            <a:pPr>
              <a:lnSpc>
                <a:spcPts val="400"/>
              </a:lnSpc>
            </a:pPr>
            <a:r>
              <a:rPr lang="en-GB" sz="1200" b="1" dirty="0">
                <a:solidFill>
                  <a:srgbClr val="7030A0"/>
                </a:solidFill>
                <a:latin typeface="Arial Black" panose="020B0A04020102020204" pitchFamily="34" charset="0"/>
              </a:rPr>
              <a:t>      .         .</a:t>
            </a:r>
          </a:p>
          <a:p>
            <a:pPr>
              <a:lnSpc>
                <a:spcPts val="400"/>
              </a:lnSpc>
            </a:pPr>
            <a:r>
              <a:rPr lang="en-GB" sz="1200" b="1" dirty="0">
                <a:solidFill>
                  <a:srgbClr val="7030A0"/>
                </a:solidFill>
                <a:latin typeface="Arial Black" panose="020B0A04020102020204" pitchFamily="34" charset="0"/>
              </a:rPr>
              <a:t>    .  .     .                      </a:t>
            </a:r>
          </a:p>
          <a:p>
            <a:pPr>
              <a:lnSpc>
                <a:spcPts val="400"/>
              </a:lnSpc>
            </a:pPr>
            <a:r>
              <a:rPr lang="en-GB" sz="1200" b="1" dirty="0">
                <a:solidFill>
                  <a:srgbClr val="7030A0"/>
                </a:solidFill>
                <a:latin typeface="Arial Black" panose="020B0A04020102020204" pitchFamily="34" charset="0"/>
              </a:rPr>
              <a:t>                    .      </a:t>
            </a:r>
          </a:p>
          <a:p>
            <a:pPr>
              <a:lnSpc>
                <a:spcPts val="400"/>
              </a:lnSpc>
            </a:pPr>
            <a:r>
              <a:rPr lang="en-GB" sz="1200" b="1" dirty="0">
                <a:solidFill>
                  <a:srgbClr val="7030A0"/>
                </a:solidFill>
                <a:latin typeface="Arial Black" panose="020B0A04020102020204" pitchFamily="34" charset="0"/>
              </a:rPr>
              <a:t>      .      .      .</a:t>
            </a:r>
          </a:p>
          <a:p>
            <a:pPr>
              <a:lnSpc>
                <a:spcPts val="400"/>
              </a:lnSpc>
            </a:pPr>
            <a:r>
              <a:rPr lang="en-GB" sz="1200" b="1" dirty="0">
                <a:solidFill>
                  <a:srgbClr val="7030A0"/>
                </a:solidFill>
                <a:latin typeface="Arial Black" panose="020B0A04020102020204" pitchFamily="34" charset="0"/>
              </a:rPr>
              <a:t>     </a:t>
            </a:r>
          </a:p>
        </p:txBody>
      </p:sp>
      <p:sp>
        <p:nvSpPr>
          <p:cNvPr id="14" name="TextBox 13">
            <a:extLst>
              <a:ext uri="{FF2B5EF4-FFF2-40B4-BE49-F238E27FC236}">
                <a16:creationId xmlns:a16="http://schemas.microsoft.com/office/drawing/2014/main" id="{77C8FA6F-7080-4E0F-94DE-DA71CBCCA372}"/>
              </a:ext>
            </a:extLst>
          </p:cNvPr>
          <p:cNvSpPr txBox="1"/>
          <p:nvPr/>
        </p:nvSpPr>
        <p:spPr>
          <a:xfrm>
            <a:off x="10299708" y="1335024"/>
            <a:ext cx="1808833" cy="684290"/>
          </a:xfrm>
          <a:prstGeom prst="rect">
            <a:avLst/>
          </a:prstGeom>
          <a:noFill/>
        </p:spPr>
        <p:txBody>
          <a:bodyPr wrap="square" rtlCol="0">
            <a:spAutoFit/>
          </a:bodyPr>
          <a:lstStyle/>
          <a:p>
            <a:pPr>
              <a:lnSpc>
                <a:spcPts val="400"/>
              </a:lnSpc>
            </a:pPr>
            <a:r>
              <a:rPr lang="en-GB" sz="1200" b="1" dirty="0">
                <a:solidFill>
                  <a:srgbClr val="FFC000"/>
                </a:solidFill>
                <a:latin typeface="Arial Black" panose="020B0A04020102020204" pitchFamily="34" charset="0"/>
              </a:rPr>
              <a:t>        .   .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   .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      .</a:t>
            </a:r>
          </a:p>
          <a:p>
            <a:pPr>
              <a:lnSpc>
                <a:spcPts val="400"/>
              </a:lnSpc>
            </a:pPr>
            <a:r>
              <a:rPr lang="en-GB" sz="1200" b="1" dirty="0">
                <a:solidFill>
                  <a:srgbClr val="FFC000"/>
                </a:solidFill>
                <a:latin typeface="Arial Black" panose="020B0A04020102020204" pitchFamily="34" charset="0"/>
              </a:rPr>
              <a:t>      </a:t>
            </a:r>
          </a:p>
        </p:txBody>
      </p:sp>
      <p:sp>
        <p:nvSpPr>
          <p:cNvPr id="15" name="TextBox 14">
            <a:extLst>
              <a:ext uri="{FF2B5EF4-FFF2-40B4-BE49-F238E27FC236}">
                <a16:creationId xmlns:a16="http://schemas.microsoft.com/office/drawing/2014/main" id="{5DCD2135-9498-4136-8322-B342DC271675}"/>
              </a:ext>
            </a:extLst>
          </p:cNvPr>
          <p:cNvSpPr txBox="1"/>
          <p:nvPr/>
        </p:nvSpPr>
        <p:spPr>
          <a:xfrm>
            <a:off x="8113764" y="3490265"/>
            <a:ext cx="1808833" cy="684290"/>
          </a:xfrm>
          <a:prstGeom prst="rect">
            <a:avLst/>
          </a:prstGeom>
          <a:noFill/>
        </p:spPr>
        <p:txBody>
          <a:bodyPr wrap="square" rtlCol="0">
            <a:spAutoFit/>
          </a:bodyPr>
          <a:lstStyle/>
          <a:p>
            <a:pPr>
              <a:lnSpc>
                <a:spcPts val="400"/>
              </a:lnSpc>
            </a:pPr>
            <a:r>
              <a:rPr lang="en-GB" sz="1200" b="1" dirty="0">
                <a:solidFill>
                  <a:srgbClr val="FF0000"/>
                </a:solidFill>
                <a:latin typeface="Arial Black" panose="020B0A04020102020204" pitchFamily="34" charset="0"/>
              </a:rPr>
              <a:t>        .   .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   .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     .                   </a:t>
            </a:r>
          </a:p>
          <a:p>
            <a:pPr>
              <a:lnSpc>
                <a:spcPts val="400"/>
              </a:lnSpc>
            </a:pPr>
            <a:r>
              <a:rPr lang="en-GB" sz="1200" b="1" dirty="0">
                <a:solidFill>
                  <a:srgbClr val="FF0000"/>
                </a:solidFill>
                <a:latin typeface="Arial Black" panose="020B0A04020102020204" pitchFamily="34" charset="0"/>
              </a:rPr>
              <a:t>        . </a:t>
            </a:r>
          </a:p>
          <a:p>
            <a:pPr>
              <a:lnSpc>
                <a:spcPts val="400"/>
              </a:lnSpc>
            </a:pPr>
            <a:r>
              <a:rPr lang="en-GB" sz="1200" b="1" dirty="0">
                <a:solidFill>
                  <a:srgbClr val="FF0000"/>
                </a:solidFill>
                <a:latin typeface="Arial Black" panose="020B0A04020102020204" pitchFamily="34" charset="0"/>
              </a:rPr>
              <a:t>   .      .      .</a:t>
            </a:r>
          </a:p>
          <a:p>
            <a:pPr>
              <a:lnSpc>
                <a:spcPts val="400"/>
              </a:lnSpc>
            </a:pPr>
            <a:endParaRPr lang="en-GB" sz="1200" b="1" dirty="0">
              <a:solidFill>
                <a:srgbClr val="FF0000"/>
              </a:solidFill>
              <a:latin typeface="Arial Black" panose="020B0A04020102020204" pitchFamily="34" charset="0"/>
            </a:endParaRPr>
          </a:p>
        </p:txBody>
      </p:sp>
      <p:sp>
        <p:nvSpPr>
          <p:cNvPr id="16" name="TextBox 15">
            <a:extLst>
              <a:ext uri="{FF2B5EF4-FFF2-40B4-BE49-F238E27FC236}">
                <a16:creationId xmlns:a16="http://schemas.microsoft.com/office/drawing/2014/main" id="{76C644CE-54C4-4808-8009-AF22E39DA741}"/>
              </a:ext>
            </a:extLst>
          </p:cNvPr>
          <p:cNvSpPr txBox="1"/>
          <p:nvPr/>
        </p:nvSpPr>
        <p:spPr>
          <a:xfrm rot="10800000">
            <a:off x="8066139" y="3344969"/>
            <a:ext cx="1808833" cy="684290"/>
          </a:xfrm>
          <a:prstGeom prst="rect">
            <a:avLst/>
          </a:prstGeom>
          <a:noFill/>
        </p:spPr>
        <p:txBody>
          <a:bodyPr wrap="square" rtlCol="0">
            <a:spAutoFit/>
          </a:bodyPr>
          <a:lstStyle/>
          <a:p>
            <a:pPr>
              <a:lnSpc>
                <a:spcPts val="400"/>
              </a:lnSpc>
            </a:pPr>
            <a:r>
              <a:rPr lang="en-GB" sz="1200" b="1" dirty="0">
                <a:solidFill>
                  <a:srgbClr val="7030A0"/>
                </a:solidFill>
                <a:latin typeface="Arial Black" panose="020B0A04020102020204" pitchFamily="34" charset="0"/>
              </a:rPr>
              <a:t>        .   .      .          .</a:t>
            </a:r>
          </a:p>
          <a:p>
            <a:pPr>
              <a:lnSpc>
                <a:spcPts val="400"/>
              </a:lnSpc>
            </a:pPr>
            <a:r>
              <a:rPr lang="en-GB" sz="1200" b="1" dirty="0">
                <a:solidFill>
                  <a:srgbClr val="7030A0"/>
                </a:solidFill>
                <a:latin typeface="Arial Black" panose="020B0A04020102020204" pitchFamily="34" charset="0"/>
              </a:rPr>
              <a:t>         .      .</a:t>
            </a:r>
          </a:p>
          <a:p>
            <a:pPr>
              <a:lnSpc>
                <a:spcPts val="400"/>
              </a:lnSpc>
            </a:pPr>
            <a:r>
              <a:rPr lang="en-GB" sz="1200" b="1" dirty="0">
                <a:solidFill>
                  <a:srgbClr val="7030A0"/>
                </a:solidFill>
                <a:latin typeface="Arial Black" panose="020B0A04020102020204" pitchFamily="34" charset="0"/>
              </a:rPr>
              <a:t>  .     .   .          .</a:t>
            </a:r>
          </a:p>
          <a:p>
            <a:pPr>
              <a:lnSpc>
                <a:spcPts val="400"/>
              </a:lnSpc>
            </a:pPr>
            <a:r>
              <a:rPr lang="en-GB" sz="1200" b="1" dirty="0">
                <a:solidFill>
                  <a:srgbClr val="7030A0"/>
                </a:solidFill>
                <a:latin typeface="Arial Black" panose="020B0A04020102020204" pitchFamily="34" charset="0"/>
              </a:rPr>
              <a:t>                  .       .</a:t>
            </a:r>
          </a:p>
          <a:p>
            <a:pPr>
              <a:lnSpc>
                <a:spcPts val="400"/>
              </a:lnSpc>
            </a:pPr>
            <a:r>
              <a:rPr lang="en-GB" sz="1200" b="1" dirty="0">
                <a:solidFill>
                  <a:srgbClr val="7030A0"/>
                </a:solidFill>
                <a:latin typeface="Arial Black" panose="020B0A04020102020204" pitchFamily="34" charset="0"/>
              </a:rPr>
              <a:t> .  .   .    .          .</a:t>
            </a:r>
          </a:p>
          <a:p>
            <a:pPr>
              <a:lnSpc>
                <a:spcPts val="400"/>
              </a:lnSpc>
            </a:pPr>
            <a:r>
              <a:rPr lang="en-GB" sz="1200" b="1" dirty="0">
                <a:solidFill>
                  <a:srgbClr val="7030A0"/>
                </a:solidFill>
                <a:latin typeface="Arial Black" panose="020B0A04020102020204" pitchFamily="34" charset="0"/>
              </a:rPr>
              <a:t>            . </a:t>
            </a:r>
          </a:p>
          <a:p>
            <a:pPr>
              <a:lnSpc>
                <a:spcPts val="400"/>
              </a:lnSpc>
            </a:pPr>
            <a:r>
              <a:rPr lang="en-GB" sz="1200" b="1" dirty="0">
                <a:solidFill>
                  <a:srgbClr val="7030A0"/>
                </a:solidFill>
                <a:latin typeface="Arial Black" panose="020B0A04020102020204" pitchFamily="34" charset="0"/>
              </a:rPr>
              <a:t>      .         .</a:t>
            </a:r>
          </a:p>
          <a:p>
            <a:pPr>
              <a:lnSpc>
                <a:spcPts val="400"/>
              </a:lnSpc>
            </a:pPr>
            <a:r>
              <a:rPr lang="en-GB" sz="1200" b="1" dirty="0">
                <a:solidFill>
                  <a:srgbClr val="7030A0"/>
                </a:solidFill>
                <a:latin typeface="Arial Black" panose="020B0A04020102020204" pitchFamily="34" charset="0"/>
              </a:rPr>
              <a:t>    .  .     .                   </a:t>
            </a:r>
          </a:p>
          <a:p>
            <a:pPr>
              <a:lnSpc>
                <a:spcPts val="400"/>
              </a:lnSpc>
            </a:pPr>
            <a:r>
              <a:rPr lang="en-GB" sz="1200" b="1" dirty="0">
                <a:solidFill>
                  <a:srgbClr val="7030A0"/>
                </a:solidFill>
                <a:latin typeface="Arial Black" panose="020B0A04020102020204" pitchFamily="34" charset="0"/>
              </a:rPr>
              <a:t>        . </a:t>
            </a:r>
          </a:p>
          <a:p>
            <a:pPr>
              <a:lnSpc>
                <a:spcPts val="400"/>
              </a:lnSpc>
            </a:pPr>
            <a:r>
              <a:rPr lang="en-GB" sz="1200" b="1" dirty="0">
                <a:solidFill>
                  <a:srgbClr val="7030A0"/>
                </a:solidFill>
                <a:latin typeface="Arial Black" panose="020B0A04020102020204" pitchFamily="34" charset="0"/>
              </a:rPr>
              <a:t>   .      .      .</a:t>
            </a:r>
          </a:p>
          <a:p>
            <a:pPr>
              <a:lnSpc>
                <a:spcPts val="400"/>
              </a:lnSpc>
            </a:pPr>
            <a:endParaRPr lang="en-GB" sz="1200" b="1" dirty="0">
              <a:solidFill>
                <a:srgbClr val="7030A0"/>
              </a:solidFill>
              <a:latin typeface="Arial Black" panose="020B0A04020102020204" pitchFamily="34" charset="0"/>
            </a:endParaRPr>
          </a:p>
        </p:txBody>
      </p:sp>
      <p:sp>
        <p:nvSpPr>
          <p:cNvPr id="17" name="TextBox 16">
            <a:extLst>
              <a:ext uri="{FF2B5EF4-FFF2-40B4-BE49-F238E27FC236}">
                <a16:creationId xmlns:a16="http://schemas.microsoft.com/office/drawing/2014/main" id="{05353139-32E9-44D1-B7D1-258F8E559B84}"/>
              </a:ext>
            </a:extLst>
          </p:cNvPr>
          <p:cNvSpPr txBox="1"/>
          <p:nvPr/>
        </p:nvSpPr>
        <p:spPr>
          <a:xfrm>
            <a:off x="8464962" y="3341241"/>
            <a:ext cx="1106436" cy="889474"/>
          </a:xfrm>
          <a:prstGeom prst="rect">
            <a:avLst/>
          </a:prstGeom>
          <a:noFill/>
        </p:spPr>
        <p:txBody>
          <a:bodyPr wrap="square" rtlCol="0">
            <a:spAutoFit/>
          </a:bodyPr>
          <a:lstStyle/>
          <a:p>
            <a:pPr>
              <a:lnSpc>
                <a:spcPts val="400"/>
              </a:lnSpc>
            </a:pPr>
            <a:r>
              <a:rPr lang="en-GB" sz="1200" b="1" dirty="0">
                <a:solidFill>
                  <a:srgbClr val="FFC000"/>
                </a:solidFill>
                <a:latin typeface="Arial Black" panose="020B0A04020102020204" pitchFamily="34" charset="0"/>
              </a:rPr>
              <a:t>        .   .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   .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     .                   </a:t>
            </a:r>
          </a:p>
          <a:p>
            <a:pPr>
              <a:lnSpc>
                <a:spcPts val="400"/>
              </a:lnSpc>
            </a:pPr>
            <a:r>
              <a:rPr lang="en-GB" sz="1200" b="1" dirty="0">
                <a:solidFill>
                  <a:srgbClr val="FFC000"/>
                </a:solidFill>
                <a:latin typeface="Arial Black" panose="020B0A04020102020204" pitchFamily="34" charset="0"/>
              </a:rPr>
              <a:t>        . </a:t>
            </a:r>
          </a:p>
          <a:p>
            <a:pPr>
              <a:lnSpc>
                <a:spcPts val="400"/>
              </a:lnSpc>
            </a:pPr>
            <a:r>
              <a:rPr lang="en-GB" sz="1200" b="1" dirty="0">
                <a:solidFill>
                  <a:srgbClr val="FFC000"/>
                </a:solidFill>
                <a:latin typeface="Arial Black" panose="020B0A04020102020204" pitchFamily="34" charset="0"/>
              </a:rPr>
              <a:t>   .      .      .</a:t>
            </a:r>
          </a:p>
          <a:p>
            <a:pPr>
              <a:lnSpc>
                <a:spcPts val="400"/>
              </a:lnSpc>
            </a:pPr>
            <a:endParaRPr lang="en-GB" sz="1200" b="1" dirty="0">
              <a:solidFill>
                <a:srgbClr val="FFC000"/>
              </a:solidFill>
              <a:latin typeface="Arial Black" panose="020B0A04020102020204" pitchFamily="34" charset="0"/>
            </a:endParaRPr>
          </a:p>
        </p:txBody>
      </p:sp>
      <p:sp>
        <p:nvSpPr>
          <p:cNvPr id="18" name="Arrow: Down 17">
            <a:extLst>
              <a:ext uri="{FF2B5EF4-FFF2-40B4-BE49-F238E27FC236}">
                <a16:creationId xmlns:a16="http://schemas.microsoft.com/office/drawing/2014/main" id="{D149D1E5-F3E8-4A77-9988-DD37A30955D2}"/>
              </a:ext>
            </a:extLst>
          </p:cNvPr>
          <p:cNvSpPr/>
          <p:nvPr/>
        </p:nvSpPr>
        <p:spPr>
          <a:xfrm rot="19907838">
            <a:off x="7253283" y="2575153"/>
            <a:ext cx="603168" cy="6842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Arrow: Down 18">
            <a:extLst>
              <a:ext uri="{FF2B5EF4-FFF2-40B4-BE49-F238E27FC236}">
                <a16:creationId xmlns:a16="http://schemas.microsoft.com/office/drawing/2014/main" id="{0422E5A3-7AC8-4E02-B698-4ADB845A67CF}"/>
              </a:ext>
            </a:extLst>
          </p:cNvPr>
          <p:cNvSpPr/>
          <p:nvPr/>
        </p:nvSpPr>
        <p:spPr>
          <a:xfrm rot="1926833">
            <a:off x="10294290" y="2500873"/>
            <a:ext cx="603168" cy="6842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56A24F49-C360-4155-A54A-62B422FAA6B0}"/>
              </a:ext>
            </a:extLst>
          </p:cNvPr>
          <p:cNvSpPr/>
          <p:nvPr/>
        </p:nvSpPr>
        <p:spPr>
          <a:xfrm>
            <a:off x="8727973" y="2575294"/>
            <a:ext cx="603168" cy="6842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Arrow: Down 20">
            <a:extLst>
              <a:ext uri="{FF2B5EF4-FFF2-40B4-BE49-F238E27FC236}">
                <a16:creationId xmlns:a16="http://schemas.microsoft.com/office/drawing/2014/main" id="{A5567075-86E8-4353-8264-098DC6CDD69F}"/>
              </a:ext>
            </a:extLst>
          </p:cNvPr>
          <p:cNvSpPr/>
          <p:nvPr/>
        </p:nvSpPr>
        <p:spPr>
          <a:xfrm>
            <a:off x="8724415" y="4323128"/>
            <a:ext cx="603168" cy="6842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E2743561-2F16-476E-A39A-D022344AFAB5}"/>
              </a:ext>
            </a:extLst>
          </p:cNvPr>
          <p:cNvSpPr txBox="1"/>
          <p:nvPr/>
        </p:nvSpPr>
        <p:spPr>
          <a:xfrm>
            <a:off x="9906959" y="3454480"/>
            <a:ext cx="2092089" cy="523220"/>
          </a:xfrm>
          <a:prstGeom prst="rect">
            <a:avLst/>
          </a:prstGeom>
          <a:noFill/>
        </p:spPr>
        <p:txBody>
          <a:bodyPr wrap="square" rtlCol="0">
            <a:spAutoFit/>
          </a:bodyPr>
          <a:lstStyle/>
          <a:p>
            <a:r>
              <a:rPr lang="en-GB" sz="1400" dirty="0"/>
              <a:t>points are “coloured” by the system attributes</a:t>
            </a:r>
          </a:p>
        </p:txBody>
      </p:sp>
      <p:grpSp>
        <p:nvGrpSpPr>
          <p:cNvPr id="6" name="Group 5">
            <a:extLst>
              <a:ext uri="{FF2B5EF4-FFF2-40B4-BE49-F238E27FC236}">
                <a16:creationId xmlns:a16="http://schemas.microsoft.com/office/drawing/2014/main" id="{6BC047BC-2454-49EA-AE77-C145412098D4}"/>
              </a:ext>
            </a:extLst>
          </p:cNvPr>
          <p:cNvGrpSpPr/>
          <p:nvPr/>
        </p:nvGrpSpPr>
        <p:grpSpPr>
          <a:xfrm>
            <a:off x="10307638" y="5105221"/>
            <a:ext cx="1106393" cy="454795"/>
            <a:chOff x="10307638" y="5105221"/>
            <a:chExt cx="1106393" cy="454795"/>
          </a:xfrm>
        </p:grpSpPr>
        <p:sp>
          <p:nvSpPr>
            <p:cNvPr id="27" name="Rectangle 26">
              <a:extLst>
                <a:ext uri="{FF2B5EF4-FFF2-40B4-BE49-F238E27FC236}">
                  <a16:creationId xmlns:a16="http://schemas.microsoft.com/office/drawing/2014/main" id="{93CE908B-CEEA-4FB7-96FB-3E24126048E2}"/>
                </a:ext>
              </a:extLst>
            </p:cNvPr>
            <p:cNvSpPr/>
            <p:nvPr/>
          </p:nvSpPr>
          <p:spPr>
            <a:xfrm>
              <a:off x="10307638" y="5190684"/>
              <a:ext cx="1106393" cy="369332"/>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rPr>
                <a:t>R(r | π</a:t>
              </a:r>
              <a:r>
                <a:rPr lang="en-GB" baseline="-25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,μ)</a:t>
              </a:r>
              <a:endParaRPr lang="en-GB" baseline="-25000" dirty="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5395D646-C57C-4E0E-A2ED-8007983C5F2A}"/>
                </a:ext>
              </a:extLst>
            </p:cNvPr>
            <p:cNvSpPr/>
            <p:nvPr/>
          </p:nvSpPr>
          <p:spPr>
            <a:xfrm>
              <a:off x="10314502" y="5105221"/>
              <a:ext cx="293670" cy="369332"/>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rPr>
                <a:t>^</a:t>
              </a:r>
              <a:endParaRPr lang="en-GB" baseline="-25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81553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LM</a:t>
            </a:r>
            <a:r>
              <a:rPr lang="en-GB" sz="3200" dirty="0"/>
              <a:t>s</a:t>
            </a:r>
            <a:r>
              <a:rPr lang="en-GB" dirty="0"/>
              <a:t> predict LM</a:t>
            </a:r>
            <a:r>
              <a:rPr lang="en-GB" sz="3200" dirty="0"/>
              <a:t>s</a:t>
            </a:r>
            <a:endParaRPr lang="en-GB" dirty="0"/>
          </a:p>
        </p:txBody>
      </p:sp>
      <p:sp>
        <p:nvSpPr>
          <p:cNvPr id="3" name="Content Placeholder 2">
            <a:extLst>
              <a:ext uri="{FF2B5EF4-FFF2-40B4-BE49-F238E27FC236}">
                <a16:creationId xmlns:a16="http://schemas.microsoft.com/office/drawing/2014/main" id="{8DFAEFE1-F7B8-4DE8-A0FD-FBA2D7701234}"/>
              </a:ext>
            </a:extLst>
          </p:cNvPr>
          <p:cNvSpPr>
            <a:spLocks noGrp="1"/>
          </p:cNvSpPr>
          <p:nvPr>
            <p:ph idx="1"/>
          </p:nvPr>
        </p:nvSpPr>
        <p:spPr>
          <a:xfrm>
            <a:off x="1024127" y="2286000"/>
            <a:ext cx="4141427" cy="4023360"/>
          </a:xfrm>
        </p:spPr>
        <p:txBody>
          <a:bodyPr>
            <a:normAutofit/>
          </a:bodyPr>
          <a:lstStyle/>
          <a:p>
            <a:r>
              <a:rPr lang="en-GB" dirty="0"/>
              <a:t>Setup:</a:t>
            </a:r>
            <a:endParaRPr lang="en-GB" dirty="0">
              <a:cs typeface="Arial" panose="020B0604020202020204" pitchFamily="34" charset="0"/>
            </a:endParaRPr>
          </a:p>
          <a:p>
            <a:pPr lvl="1"/>
            <a:r>
              <a:rPr lang="en-US" dirty="0">
                <a:cs typeface="Arial" panose="020B0604020202020204" pitchFamily="34" charset="0"/>
              </a:rPr>
              <a:t>Problem space (items): </a:t>
            </a:r>
          </a:p>
          <a:p>
            <a:pPr lvl="2"/>
            <a:r>
              <a:rPr lang="en-US" dirty="0">
                <a:cs typeface="Arial" panose="020B0604020202020204" pitchFamily="34" charset="0"/>
              </a:rPr>
              <a:t>BIG-bench evaluation suite (millions of instances)</a:t>
            </a:r>
          </a:p>
          <a:p>
            <a:pPr lvl="1"/>
            <a:r>
              <a:rPr lang="en-US" dirty="0">
                <a:cs typeface="Arial" panose="020B0604020202020204" pitchFamily="34" charset="0"/>
              </a:rPr>
              <a:t>System space (subjects): </a:t>
            </a:r>
          </a:p>
          <a:p>
            <a:pPr lvl="2"/>
            <a:r>
              <a:rPr lang="en-US" dirty="0">
                <a:cs typeface="Arial" panose="020B0604020202020204" pitchFamily="34" charset="0"/>
              </a:rPr>
              <a:t>Validity (correct/incorrect) for 12 LMs (200M to 128B parameters)</a:t>
            </a:r>
          </a:p>
          <a:p>
            <a:pPr lvl="1"/>
            <a:r>
              <a:rPr lang="en-US" dirty="0">
                <a:cs typeface="Arial" panose="020B0604020202020204" pitchFamily="34" charset="0"/>
              </a:rPr>
              <a:t>Assessor: </a:t>
            </a:r>
          </a:p>
          <a:p>
            <a:pPr lvl="2"/>
            <a:r>
              <a:rPr lang="en-US" dirty="0">
                <a:cs typeface="Arial" panose="020B0604020202020204" pitchFamily="34" charset="0"/>
              </a:rPr>
              <a:t>Small-</a:t>
            </a:r>
            <a:r>
              <a:rPr lang="en-US" dirty="0" err="1">
                <a:cs typeface="Arial" panose="020B0604020202020204" pitchFamily="34" charset="0"/>
              </a:rPr>
              <a:t>ish</a:t>
            </a:r>
            <a:r>
              <a:rPr lang="en-US" dirty="0">
                <a:cs typeface="Arial" panose="020B0604020202020204" pitchFamily="34" charset="0"/>
              </a:rPr>
              <a:t> assessor (60M </a:t>
            </a:r>
            <a:r>
              <a:rPr lang="en-US" dirty="0" err="1">
                <a:cs typeface="Arial" panose="020B0604020202020204" pitchFamily="34" charset="0"/>
              </a:rPr>
              <a:t>DeBERTa</a:t>
            </a:r>
            <a:r>
              <a:rPr lang="en-US" dirty="0">
                <a:cs typeface="Arial" panose="020B0604020202020204" pitchFamily="34" charset="0"/>
              </a:rPr>
              <a:t>)</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27</a:t>
            </a:fld>
            <a:endParaRPr lang="en-GB"/>
          </a:p>
        </p:txBody>
      </p:sp>
      <p:sp>
        <p:nvSpPr>
          <p:cNvPr id="6" name="AutoShape 2" descr="volcanoData_C.JPG">
            <a:extLst>
              <a:ext uri="{FF2B5EF4-FFF2-40B4-BE49-F238E27FC236}">
                <a16:creationId xmlns:a16="http://schemas.microsoft.com/office/drawing/2014/main" id="{7E071DC0-98CD-448B-B0E1-B6D9306DE5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Google Shape;258;p38">
            <a:extLst>
              <a:ext uri="{FF2B5EF4-FFF2-40B4-BE49-F238E27FC236}">
                <a16:creationId xmlns:a16="http://schemas.microsoft.com/office/drawing/2014/main" id="{1BAB95AC-1C50-24D8-EA8C-E5086AEC65A5}"/>
              </a:ext>
            </a:extLst>
          </p:cNvPr>
          <p:cNvSpPr txBox="1"/>
          <p:nvPr/>
        </p:nvSpPr>
        <p:spPr>
          <a:xfrm>
            <a:off x="1" y="6422321"/>
            <a:ext cx="6248400" cy="430857"/>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dirty="0">
                <a:solidFill>
                  <a:schemeClr val="bg1">
                    <a:lumMod val="75000"/>
                  </a:schemeClr>
                </a:solidFill>
                <a:latin typeface="Arial Narrow" panose="020B0606020202030204" pitchFamily="34" charset="0"/>
                <a:ea typeface="Montserrat Light"/>
                <a:cs typeface="Montserrat Light"/>
                <a:sym typeface="Montserrat Light"/>
              </a:rPr>
              <a:t>Schellaert et al. “Validity Predictability Factors in Language Models” (forthcoming)</a:t>
            </a:r>
            <a:endParaRPr sz="1600" dirty="0">
              <a:solidFill>
                <a:schemeClr val="bg1">
                  <a:lumMod val="75000"/>
                </a:schemeClr>
              </a:solidFill>
              <a:latin typeface="Arial Narrow" panose="020B0606020202030204" pitchFamily="34" charset="0"/>
              <a:ea typeface="Montserrat Light"/>
              <a:cs typeface="Montserrat Light"/>
              <a:sym typeface="Montserrat Light"/>
            </a:endParaRPr>
          </a:p>
        </p:txBody>
      </p:sp>
      <p:pic>
        <p:nvPicPr>
          <p:cNvPr id="8" name="Google Shape;265;p39">
            <a:extLst>
              <a:ext uri="{FF2B5EF4-FFF2-40B4-BE49-F238E27FC236}">
                <a16:creationId xmlns:a16="http://schemas.microsoft.com/office/drawing/2014/main" id="{36279EC1-4469-F4D5-CB5E-D563D24A070A}"/>
              </a:ext>
            </a:extLst>
          </p:cNvPr>
          <p:cNvPicPr preferRelativeResize="0"/>
          <p:nvPr/>
        </p:nvPicPr>
        <p:blipFill>
          <a:blip r:embed="rId2">
            <a:alphaModFix/>
          </a:blip>
          <a:stretch>
            <a:fillRect/>
          </a:stretch>
        </p:blipFill>
        <p:spPr>
          <a:xfrm>
            <a:off x="5165554" y="136075"/>
            <a:ext cx="3449057" cy="6173285"/>
          </a:xfrm>
          <a:prstGeom prst="rect">
            <a:avLst/>
          </a:prstGeom>
          <a:noFill/>
          <a:ln>
            <a:noFill/>
          </a:ln>
        </p:spPr>
      </p:pic>
      <p:sp>
        <p:nvSpPr>
          <p:cNvPr id="11" name="TextBox 10">
            <a:extLst>
              <a:ext uri="{FF2B5EF4-FFF2-40B4-BE49-F238E27FC236}">
                <a16:creationId xmlns:a16="http://schemas.microsoft.com/office/drawing/2014/main" id="{111C118F-22B0-03A2-33A7-D3979715AD79}"/>
              </a:ext>
            </a:extLst>
          </p:cNvPr>
          <p:cNvSpPr txBox="1"/>
          <p:nvPr/>
        </p:nvSpPr>
        <p:spPr>
          <a:xfrm>
            <a:off x="2215299" y="5392856"/>
            <a:ext cx="4462886" cy="923330"/>
          </a:xfrm>
          <a:prstGeom prst="rect">
            <a:avLst/>
          </a:prstGeom>
          <a:noFill/>
        </p:spPr>
        <p:txBody>
          <a:bodyPr wrap="square">
            <a:spAutoFit/>
          </a:bodyPr>
          <a:lstStyle/>
          <a:p>
            <a:pPr marL="0" lvl="0" indent="0" algn="l" rtl="0">
              <a:spcAft>
                <a:spcPts val="0"/>
              </a:spcAft>
              <a:buNone/>
            </a:pPr>
            <a:r>
              <a:rPr lang="en-US" i="1" dirty="0"/>
              <a:t>In distribution:</a:t>
            </a:r>
          </a:p>
          <a:p>
            <a:pPr marL="285750" indent="-285750">
              <a:buFont typeface="Arial" panose="020B0604020202020204" pitchFamily="34" charset="0"/>
              <a:buChar char="•"/>
            </a:pPr>
            <a:r>
              <a:rPr lang="en-US" i="1" dirty="0"/>
              <a:t>Total AUROC of 0.61</a:t>
            </a:r>
          </a:p>
          <a:p>
            <a:pPr marL="285750" indent="-285750">
              <a:buFont typeface="Arial" panose="020B0604020202020204" pitchFamily="34" charset="0"/>
              <a:buChar char="•"/>
            </a:pPr>
            <a:r>
              <a:rPr lang="en-US" i="1" dirty="0"/>
              <a:t>Improvement over self-assessment (</a:t>
            </a:r>
            <a:r>
              <a:rPr lang="en-US" i="1" dirty="0" err="1"/>
              <a:t>logprobs</a:t>
            </a:r>
            <a:r>
              <a:rPr lang="en-US" i="1" dirty="0"/>
              <a:t>)</a:t>
            </a:r>
          </a:p>
        </p:txBody>
      </p:sp>
      <p:pic>
        <p:nvPicPr>
          <p:cNvPr id="12" name="Google Shape;271;p40">
            <a:extLst>
              <a:ext uri="{FF2B5EF4-FFF2-40B4-BE49-F238E27FC236}">
                <a16:creationId xmlns:a16="http://schemas.microsoft.com/office/drawing/2014/main" id="{895E831A-9F67-316E-990F-CBDBA5851E7F}"/>
              </a:ext>
            </a:extLst>
          </p:cNvPr>
          <p:cNvPicPr preferRelativeResize="0"/>
          <p:nvPr/>
        </p:nvPicPr>
        <p:blipFill>
          <a:blip r:embed="rId3">
            <a:alphaModFix/>
          </a:blip>
          <a:stretch>
            <a:fillRect/>
          </a:stretch>
        </p:blipFill>
        <p:spPr>
          <a:xfrm>
            <a:off x="8829627" y="136075"/>
            <a:ext cx="3212335" cy="2775033"/>
          </a:xfrm>
          <a:prstGeom prst="rect">
            <a:avLst/>
          </a:prstGeom>
          <a:noFill/>
          <a:ln>
            <a:noFill/>
          </a:ln>
        </p:spPr>
      </p:pic>
      <p:sp>
        <p:nvSpPr>
          <p:cNvPr id="13" name="TextBox 12">
            <a:extLst>
              <a:ext uri="{FF2B5EF4-FFF2-40B4-BE49-F238E27FC236}">
                <a16:creationId xmlns:a16="http://schemas.microsoft.com/office/drawing/2014/main" id="{E6E4309D-A7F7-1D9D-94D5-3E4758757C83}"/>
              </a:ext>
            </a:extLst>
          </p:cNvPr>
          <p:cNvSpPr txBox="1"/>
          <p:nvPr/>
        </p:nvSpPr>
        <p:spPr>
          <a:xfrm>
            <a:off x="8829627" y="2798356"/>
            <a:ext cx="2981373" cy="646331"/>
          </a:xfrm>
          <a:prstGeom prst="rect">
            <a:avLst/>
          </a:prstGeom>
          <a:noFill/>
        </p:spPr>
        <p:txBody>
          <a:bodyPr wrap="square">
            <a:spAutoFit/>
          </a:bodyPr>
          <a:lstStyle/>
          <a:p>
            <a:pPr marL="0" lvl="0" indent="0" algn="l" rtl="0">
              <a:spcBef>
                <a:spcPts val="1200"/>
              </a:spcBef>
              <a:spcAft>
                <a:spcPts val="0"/>
              </a:spcAft>
              <a:buNone/>
            </a:pPr>
            <a:r>
              <a:rPr lang="en-US" i="1" dirty="0"/>
              <a:t>OOD: Not significantly better than self-assessment (</a:t>
            </a:r>
            <a:r>
              <a:rPr lang="en-US" i="1" dirty="0" err="1"/>
              <a:t>logprobs</a:t>
            </a:r>
            <a:r>
              <a:rPr lang="en-US" i="1" dirty="0"/>
              <a:t>)</a:t>
            </a:r>
          </a:p>
        </p:txBody>
      </p:sp>
      <p:pic>
        <p:nvPicPr>
          <p:cNvPr id="15" name="Google Shape;287;p43">
            <a:extLst>
              <a:ext uri="{FF2B5EF4-FFF2-40B4-BE49-F238E27FC236}">
                <a16:creationId xmlns:a16="http://schemas.microsoft.com/office/drawing/2014/main" id="{8AAB92CC-A556-017F-7CB7-0F9C16626563}"/>
              </a:ext>
            </a:extLst>
          </p:cNvPr>
          <p:cNvPicPr preferRelativeResize="0"/>
          <p:nvPr/>
        </p:nvPicPr>
        <p:blipFill>
          <a:blip r:embed="rId4">
            <a:alphaModFix/>
          </a:blip>
          <a:stretch>
            <a:fillRect/>
          </a:stretch>
        </p:blipFill>
        <p:spPr>
          <a:xfrm>
            <a:off x="9173707" y="3690899"/>
            <a:ext cx="2605522" cy="2072135"/>
          </a:xfrm>
          <a:prstGeom prst="rect">
            <a:avLst/>
          </a:prstGeom>
          <a:noFill/>
          <a:ln>
            <a:noFill/>
          </a:ln>
        </p:spPr>
      </p:pic>
      <p:sp>
        <p:nvSpPr>
          <p:cNvPr id="20" name="TextBox 19">
            <a:extLst>
              <a:ext uri="{FF2B5EF4-FFF2-40B4-BE49-F238E27FC236}">
                <a16:creationId xmlns:a16="http://schemas.microsoft.com/office/drawing/2014/main" id="{5156AB13-FF38-981D-A071-64ABB85F042B}"/>
              </a:ext>
            </a:extLst>
          </p:cNvPr>
          <p:cNvSpPr txBox="1"/>
          <p:nvPr/>
        </p:nvSpPr>
        <p:spPr>
          <a:xfrm>
            <a:off x="9336531" y="5670227"/>
            <a:ext cx="2855469" cy="646331"/>
          </a:xfrm>
          <a:prstGeom prst="rect">
            <a:avLst/>
          </a:prstGeom>
          <a:noFill/>
        </p:spPr>
        <p:txBody>
          <a:bodyPr wrap="square">
            <a:spAutoFit/>
          </a:bodyPr>
          <a:lstStyle/>
          <a:p>
            <a:pPr marL="0" lvl="0" indent="0" algn="l" rtl="0">
              <a:spcAft>
                <a:spcPts val="0"/>
              </a:spcAft>
              <a:buNone/>
            </a:pPr>
            <a:r>
              <a:rPr lang="en-US" dirty="0"/>
              <a:t>Bigger assessor = better</a:t>
            </a:r>
          </a:p>
          <a:p>
            <a:pPr marL="0" lvl="0" indent="0" algn="l" rtl="0">
              <a:spcAft>
                <a:spcPts val="0"/>
              </a:spcAft>
              <a:buNone/>
            </a:pPr>
            <a:r>
              <a:rPr lang="en-US" dirty="0"/>
              <a:t>Bigger subject   = neutral</a:t>
            </a:r>
          </a:p>
        </p:txBody>
      </p:sp>
      <p:sp>
        <p:nvSpPr>
          <p:cNvPr id="9" name="Oval 8">
            <a:extLst>
              <a:ext uri="{FF2B5EF4-FFF2-40B4-BE49-F238E27FC236}">
                <a16:creationId xmlns:a16="http://schemas.microsoft.com/office/drawing/2014/main" id="{91404951-C1C2-0C0E-46BD-100DAE7A4DAC}"/>
              </a:ext>
            </a:extLst>
          </p:cNvPr>
          <p:cNvSpPr/>
          <p:nvPr/>
        </p:nvSpPr>
        <p:spPr>
          <a:xfrm>
            <a:off x="9888718" y="4683634"/>
            <a:ext cx="122548" cy="126957"/>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DA184EFA-B5BE-E49E-747E-4CAEBB5D2D78}"/>
              </a:ext>
            </a:extLst>
          </p:cNvPr>
          <p:cNvSpPr/>
          <p:nvPr/>
        </p:nvSpPr>
        <p:spPr>
          <a:xfrm>
            <a:off x="10041118" y="4524944"/>
            <a:ext cx="122548" cy="12695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D8BCF17-1CBB-E09E-5F34-0E840D4C7695}"/>
              </a:ext>
            </a:extLst>
          </p:cNvPr>
          <p:cNvSpPr/>
          <p:nvPr/>
        </p:nvSpPr>
        <p:spPr>
          <a:xfrm>
            <a:off x="10410482" y="4317640"/>
            <a:ext cx="122548" cy="12695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725925E-7818-D656-20E0-0E1E594408A7}"/>
              </a:ext>
            </a:extLst>
          </p:cNvPr>
          <p:cNvCxnSpPr>
            <a:cxnSpLocks/>
          </p:cNvCxnSpPr>
          <p:nvPr/>
        </p:nvCxnSpPr>
        <p:spPr>
          <a:xfrm flipV="1">
            <a:off x="9986695" y="4130110"/>
            <a:ext cx="777570" cy="596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1A46B2A-53A1-ECB7-6A0F-C24592B392D9}"/>
              </a:ext>
            </a:extLst>
          </p:cNvPr>
          <p:cNvSpPr txBox="1"/>
          <p:nvPr/>
        </p:nvSpPr>
        <p:spPr>
          <a:xfrm>
            <a:off x="5851404" y="-57887"/>
            <a:ext cx="1768612" cy="261610"/>
          </a:xfrm>
          <a:prstGeom prst="rect">
            <a:avLst/>
          </a:prstGeom>
          <a:noFill/>
        </p:spPr>
        <p:txBody>
          <a:bodyPr wrap="square" rtlCol="0">
            <a:spAutoFit/>
          </a:bodyPr>
          <a:lstStyle/>
          <a:p>
            <a:r>
              <a:rPr lang="en-GB" sz="1100" dirty="0"/>
              <a:t>(baseline): self-assessment</a:t>
            </a:r>
          </a:p>
        </p:txBody>
      </p:sp>
      <p:sp>
        <p:nvSpPr>
          <p:cNvPr id="21" name="TextBox 20">
            <a:extLst>
              <a:ext uri="{FF2B5EF4-FFF2-40B4-BE49-F238E27FC236}">
                <a16:creationId xmlns:a16="http://schemas.microsoft.com/office/drawing/2014/main" id="{92BEF87C-0E06-E72E-074A-FE4A38B51C8F}"/>
              </a:ext>
            </a:extLst>
          </p:cNvPr>
          <p:cNvSpPr txBox="1"/>
          <p:nvPr/>
        </p:nvSpPr>
        <p:spPr>
          <a:xfrm>
            <a:off x="9265221" y="-56708"/>
            <a:ext cx="1768612" cy="261610"/>
          </a:xfrm>
          <a:prstGeom prst="rect">
            <a:avLst/>
          </a:prstGeom>
          <a:noFill/>
        </p:spPr>
        <p:txBody>
          <a:bodyPr wrap="square" rtlCol="0">
            <a:spAutoFit/>
          </a:bodyPr>
          <a:lstStyle/>
          <a:p>
            <a:r>
              <a:rPr lang="en-GB" sz="1050" dirty="0"/>
              <a:t>(baseline: self-assessment)</a:t>
            </a:r>
          </a:p>
        </p:txBody>
      </p:sp>
      <p:sp>
        <p:nvSpPr>
          <p:cNvPr id="22" name="Arrow: Down 21">
            <a:extLst>
              <a:ext uri="{FF2B5EF4-FFF2-40B4-BE49-F238E27FC236}">
                <a16:creationId xmlns:a16="http://schemas.microsoft.com/office/drawing/2014/main" id="{2286E7D8-11D0-A029-BA3A-B3AF9B91C999}"/>
              </a:ext>
            </a:extLst>
          </p:cNvPr>
          <p:cNvSpPr/>
          <p:nvPr/>
        </p:nvSpPr>
        <p:spPr>
          <a:xfrm>
            <a:off x="6344239" y="154929"/>
            <a:ext cx="333946" cy="606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3E316895-B132-3F21-E1DC-A2AC395F3B61}"/>
              </a:ext>
            </a:extLst>
          </p:cNvPr>
          <p:cNvSpPr/>
          <p:nvPr/>
        </p:nvSpPr>
        <p:spPr>
          <a:xfrm>
            <a:off x="9880875" y="137643"/>
            <a:ext cx="333946" cy="606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13509C8-FAE5-E0C7-6C1D-8FE3CF08F447}"/>
              </a:ext>
            </a:extLst>
          </p:cNvPr>
          <p:cNvSpPr txBox="1"/>
          <p:nvPr/>
        </p:nvSpPr>
        <p:spPr>
          <a:xfrm>
            <a:off x="8001155" y="2237233"/>
            <a:ext cx="1226911" cy="253916"/>
          </a:xfrm>
          <a:prstGeom prst="rect">
            <a:avLst/>
          </a:prstGeom>
          <a:noFill/>
        </p:spPr>
        <p:txBody>
          <a:bodyPr wrap="square" rtlCol="0">
            <a:spAutoFit/>
          </a:bodyPr>
          <a:lstStyle/>
          <a:p>
            <a:r>
              <a:rPr lang="ca-ES-valencia" sz="1050" dirty="0"/>
              <a:t>a</a:t>
            </a:r>
            <a:r>
              <a:rPr lang="en-GB" sz="1050" dirty="0" err="1"/>
              <a:t>sssessor</a:t>
            </a:r>
            <a:endParaRPr lang="en-GB" sz="1050" dirty="0"/>
          </a:p>
        </p:txBody>
      </p:sp>
      <p:sp>
        <p:nvSpPr>
          <p:cNvPr id="25" name="Arrow: Down 24">
            <a:extLst>
              <a:ext uri="{FF2B5EF4-FFF2-40B4-BE49-F238E27FC236}">
                <a16:creationId xmlns:a16="http://schemas.microsoft.com/office/drawing/2014/main" id="{9D331907-0E1A-D363-7FC3-3E98CD20FBDC}"/>
              </a:ext>
            </a:extLst>
          </p:cNvPr>
          <p:cNvSpPr/>
          <p:nvPr/>
        </p:nvSpPr>
        <p:spPr>
          <a:xfrm rot="1170211">
            <a:off x="8020749" y="2514162"/>
            <a:ext cx="333946" cy="606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EA92F833-393C-4C10-831D-8EF8E0F49373}"/>
              </a:ext>
            </a:extLst>
          </p:cNvPr>
          <p:cNvSpPr txBox="1"/>
          <p:nvPr/>
        </p:nvSpPr>
        <p:spPr>
          <a:xfrm>
            <a:off x="11311534" y="1051902"/>
            <a:ext cx="1226911" cy="253916"/>
          </a:xfrm>
          <a:prstGeom prst="rect">
            <a:avLst/>
          </a:prstGeom>
          <a:noFill/>
        </p:spPr>
        <p:txBody>
          <a:bodyPr wrap="square" rtlCol="0">
            <a:spAutoFit/>
          </a:bodyPr>
          <a:lstStyle/>
          <a:p>
            <a:r>
              <a:rPr lang="ca-ES-valencia" sz="1050" dirty="0"/>
              <a:t>a</a:t>
            </a:r>
            <a:r>
              <a:rPr lang="en-GB" sz="1050" dirty="0" err="1"/>
              <a:t>sssessor</a:t>
            </a:r>
            <a:endParaRPr lang="en-GB" sz="1050" dirty="0"/>
          </a:p>
        </p:txBody>
      </p:sp>
      <p:sp>
        <p:nvSpPr>
          <p:cNvPr id="27" name="Arrow: Down 26">
            <a:extLst>
              <a:ext uri="{FF2B5EF4-FFF2-40B4-BE49-F238E27FC236}">
                <a16:creationId xmlns:a16="http://schemas.microsoft.com/office/drawing/2014/main" id="{558067A4-5CCD-506A-3EE0-8122615B5948}"/>
              </a:ext>
            </a:extLst>
          </p:cNvPr>
          <p:cNvSpPr/>
          <p:nvPr/>
        </p:nvSpPr>
        <p:spPr>
          <a:xfrm rot="1170211">
            <a:off x="11331128" y="1328831"/>
            <a:ext cx="333946" cy="606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183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0" grpId="0"/>
      <p:bldP spid="9" grpId="0" animBg="1"/>
      <p:bldP spid="10" grpId="0" animBg="1"/>
      <p:bldP spid="14" grpId="0" animBg="1"/>
      <p:bldP spid="19" grpId="0"/>
      <p:bldP spid="21" grpId="0"/>
      <p:bldP spid="22" grpId="0" animBg="1"/>
      <p:bldP spid="23" grpId="0" animBg="1"/>
      <p:bldP spid="24" grpId="0"/>
      <p:bldP spid="25" grpId="0" animBg="1"/>
      <p:bldP spid="26"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28</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en-GB" sz="6000" dirty="0">
                <a:solidFill>
                  <a:srgbClr val="CDFFEC"/>
                </a:solidFill>
              </a:rPr>
              <a:t>Extracting Task Demands Cognitively</a:t>
            </a:r>
            <a:endParaRPr lang="en-GB" sz="6000" i="1" dirty="0">
              <a:solidFill>
                <a:srgbClr val="CDFFEC"/>
              </a:solidFill>
            </a:endParaRPr>
          </a:p>
        </p:txBody>
      </p:sp>
      <p:sp>
        <p:nvSpPr>
          <p:cNvPr id="2" name="Rectangle 1">
            <a:extLst>
              <a:ext uri="{FF2B5EF4-FFF2-40B4-BE49-F238E27FC236}">
                <a16:creationId xmlns:a16="http://schemas.microsoft.com/office/drawing/2014/main" id="{CC62E859-8159-4B58-ABCF-70BE8CC8B168}"/>
              </a:ext>
            </a:extLst>
          </p:cNvPr>
          <p:cNvSpPr/>
          <p:nvPr/>
        </p:nvSpPr>
        <p:spPr>
          <a:xfrm>
            <a:off x="4050082" y="4858053"/>
            <a:ext cx="7173239" cy="923330"/>
          </a:xfrm>
          <a:prstGeom prst="rect">
            <a:avLst/>
          </a:prstGeom>
        </p:spPr>
        <p:txBody>
          <a:bodyPr wrap="square">
            <a:spAutoFit/>
          </a:bodyPr>
          <a:lstStyle/>
          <a:p>
            <a:r>
              <a:rPr lang="en-GB" i="1" dirty="0">
                <a:solidFill>
                  <a:schemeClr val="bg1">
                    <a:lumMod val="75000"/>
                  </a:schemeClr>
                </a:solidFill>
                <a:latin typeface="Arial Narrow" panose="020B0606020202030204" pitchFamily="34" charset="0"/>
              </a:rPr>
              <a:t>R Burnell, J Burden, D </a:t>
            </a:r>
            <a:r>
              <a:rPr lang="en-GB" i="1" dirty="0" err="1">
                <a:solidFill>
                  <a:schemeClr val="bg1">
                    <a:lumMod val="75000"/>
                  </a:schemeClr>
                </a:solidFill>
                <a:latin typeface="Arial Narrow" panose="020B0606020202030204" pitchFamily="34" charset="0"/>
              </a:rPr>
              <a:t>Rutar</a:t>
            </a:r>
            <a:r>
              <a:rPr lang="en-GB" i="1" dirty="0">
                <a:solidFill>
                  <a:schemeClr val="bg1">
                    <a:lumMod val="75000"/>
                  </a:schemeClr>
                </a:solidFill>
                <a:latin typeface="Arial Narrow" panose="020B0606020202030204" pitchFamily="34" charset="0"/>
              </a:rPr>
              <a:t>, K </a:t>
            </a:r>
            <a:r>
              <a:rPr lang="en-GB" i="1" dirty="0" err="1">
                <a:solidFill>
                  <a:schemeClr val="bg1">
                    <a:lumMod val="75000"/>
                  </a:schemeClr>
                </a:solidFill>
                <a:latin typeface="Arial Narrow" panose="020B0606020202030204" pitchFamily="34" charset="0"/>
              </a:rPr>
              <a:t>Voudouris</a:t>
            </a:r>
            <a:r>
              <a:rPr lang="en-GB" i="1" dirty="0">
                <a:solidFill>
                  <a:schemeClr val="bg1">
                    <a:lumMod val="75000"/>
                  </a:schemeClr>
                </a:solidFill>
                <a:latin typeface="Arial Narrow" panose="020B0606020202030204" pitchFamily="34" charset="0"/>
              </a:rPr>
              <a:t>, L </a:t>
            </a:r>
            <a:r>
              <a:rPr lang="en-GB" i="1" dirty="0" err="1">
                <a:solidFill>
                  <a:schemeClr val="bg1">
                    <a:lumMod val="75000"/>
                  </a:schemeClr>
                </a:solidFill>
                <a:latin typeface="Arial Narrow" panose="020B0606020202030204" pitchFamily="34" charset="0"/>
              </a:rPr>
              <a:t>Cheke</a:t>
            </a:r>
            <a:r>
              <a:rPr lang="en-GB" i="1" dirty="0">
                <a:solidFill>
                  <a:schemeClr val="bg1">
                    <a:lumMod val="75000"/>
                  </a:schemeClr>
                </a:solidFill>
                <a:latin typeface="Arial Narrow" panose="020B0606020202030204" pitchFamily="34" charset="0"/>
              </a:rPr>
              <a:t>, J Hernández-Orallo</a:t>
            </a:r>
          </a:p>
          <a:p>
            <a:r>
              <a:rPr lang="en-GB" i="1" dirty="0">
                <a:solidFill>
                  <a:schemeClr val="bg1">
                    <a:lumMod val="75000"/>
                  </a:schemeClr>
                </a:solidFill>
                <a:latin typeface="Arial Narrow" panose="020B0606020202030204" pitchFamily="34" charset="0"/>
              </a:rPr>
              <a:t>“Not a Number: Identifying Instance Features for Capability-Oriented Evaluation”</a:t>
            </a:r>
          </a:p>
          <a:p>
            <a:r>
              <a:rPr lang="en-GB" i="1" dirty="0">
                <a:solidFill>
                  <a:schemeClr val="bg1">
                    <a:lumMod val="75000"/>
                  </a:schemeClr>
                </a:solidFill>
                <a:latin typeface="Arial Narrow" panose="020B0606020202030204" pitchFamily="34" charset="0"/>
              </a:rPr>
              <a:t>IJCAI 2022</a:t>
            </a:r>
            <a:endParaRPr lang="en-GB" b="0" i="1" dirty="0">
              <a:solidFill>
                <a:schemeClr val="bg1">
                  <a:lumMod val="75000"/>
                </a:schemeClr>
              </a:solidFill>
              <a:effectLst/>
              <a:latin typeface="Arial Narrow" panose="020B0606020202030204" pitchFamily="34" charset="0"/>
            </a:endParaRPr>
          </a:p>
        </p:txBody>
      </p:sp>
    </p:spTree>
    <p:extLst>
      <p:ext uri="{BB962C8B-B14F-4D97-AF65-F5344CB8AC3E}">
        <p14:creationId xmlns:p14="http://schemas.microsoft.com/office/powerpoint/2010/main" val="413666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How can we identify capabilities?</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29</a:t>
            </a:fld>
            <a:endParaRPr lang="en-GB"/>
          </a:p>
        </p:txBody>
      </p:sp>
      <p:sp>
        <p:nvSpPr>
          <p:cNvPr id="8" name="Content Placeholder 9">
            <a:extLst>
              <a:ext uri="{FF2B5EF4-FFF2-40B4-BE49-F238E27FC236}">
                <a16:creationId xmlns:a16="http://schemas.microsoft.com/office/drawing/2014/main" id="{0291FF76-EA99-4624-A601-B8F8878114E3}"/>
              </a:ext>
            </a:extLst>
          </p:cNvPr>
          <p:cNvSpPr>
            <a:spLocks noGrp="1"/>
          </p:cNvSpPr>
          <p:nvPr>
            <p:ph idx="1"/>
          </p:nvPr>
        </p:nvSpPr>
        <p:spPr>
          <a:xfrm>
            <a:off x="1024128" y="2286000"/>
            <a:ext cx="9720071" cy="4023360"/>
          </a:xfrm>
        </p:spPr>
        <p:txBody>
          <a:bodyPr>
            <a:normAutofit/>
          </a:bodyPr>
          <a:lstStyle/>
          <a:p>
            <a:pPr marL="285750" indent="-285750">
              <a:buFont typeface="Arial" panose="020B0604020202020204" pitchFamily="34" charset="0"/>
              <a:buChar char="•"/>
            </a:pPr>
            <a:r>
              <a:rPr lang="en-GB" dirty="0"/>
              <a:t>Selected subset of AAIO instances measuring simple goal-directed behaviour</a:t>
            </a:r>
          </a:p>
          <a:p>
            <a:pPr marL="285750" indent="-285750">
              <a:buFont typeface="Arial" panose="020B0604020202020204" pitchFamily="34" charset="0"/>
              <a:buChar char="•"/>
            </a:pPr>
            <a:r>
              <a:rPr lang="en-GB" dirty="0"/>
              <a:t>Data across 99 instances from 68 agents</a:t>
            </a:r>
            <a:endParaRPr lang="en-US" dirty="0"/>
          </a:p>
          <a:p>
            <a:pPr marL="457200" lvl="1" indent="0">
              <a:buNone/>
            </a:pPr>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US" dirty="0"/>
          </a:p>
          <a:p>
            <a:endParaRPr lang="en-GB" dirty="0"/>
          </a:p>
        </p:txBody>
      </p:sp>
      <p:sp>
        <p:nvSpPr>
          <p:cNvPr id="13" name="Rectangle 12">
            <a:extLst>
              <a:ext uri="{FF2B5EF4-FFF2-40B4-BE49-F238E27FC236}">
                <a16:creationId xmlns:a16="http://schemas.microsoft.com/office/drawing/2014/main" id="{6B539947-18F8-41C0-B769-B4C7872E5836}"/>
              </a:ext>
            </a:extLst>
          </p:cNvPr>
          <p:cNvSpPr/>
          <p:nvPr/>
        </p:nvSpPr>
        <p:spPr>
          <a:xfrm>
            <a:off x="8724065" y="5652000"/>
            <a:ext cx="3086935" cy="584775"/>
          </a:xfrm>
          <a:prstGeom prst="rect">
            <a:avLst/>
          </a:prstGeom>
        </p:spPr>
        <p:txBody>
          <a:bodyPr wrap="square">
            <a:spAutoFit/>
          </a:bodyPr>
          <a:lstStyle/>
          <a:p>
            <a:r>
              <a:rPr lang="en-GB" sz="1600" dirty="0"/>
              <a:t>http://lcfi.ac.uk/projects/kinds-of-intelligence/animalaiolympics/</a:t>
            </a:r>
          </a:p>
        </p:txBody>
      </p:sp>
      <p:sp>
        <p:nvSpPr>
          <p:cNvPr id="14" name="Rectangle 13">
            <a:extLst>
              <a:ext uri="{FF2B5EF4-FFF2-40B4-BE49-F238E27FC236}">
                <a16:creationId xmlns:a16="http://schemas.microsoft.com/office/drawing/2014/main" id="{702EEA2C-F4EC-411C-94AB-787FB66AF448}"/>
              </a:ext>
            </a:extLst>
          </p:cNvPr>
          <p:cNvSpPr/>
          <p:nvPr/>
        </p:nvSpPr>
        <p:spPr>
          <a:xfrm>
            <a:off x="9197436" y="4303545"/>
            <a:ext cx="2699192" cy="1098014"/>
          </a:xfrm>
          <a:prstGeom prst="rect">
            <a:avLst/>
          </a:prstGeom>
        </p:spPr>
        <p:txBody>
          <a:bodyPr wrap="square">
            <a:spAutoFit/>
          </a:bodyPr>
          <a:lstStyle/>
          <a:p>
            <a:r>
              <a:rPr lang="en-GB" sz="1100" dirty="0">
                <a:solidFill>
                  <a:schemeClr val="bg1">
                    <a:lumMod val="65000"/>
                  </a:schemeClr>
                </a:solidFill>
              </a:rPr>
              <a:t>M Crosby, B </a:t>
            </a:r>
            <a:r>
              <a:rPr lang="en-GB" sz="1100" dirty="0" err="1">
                <a:solidFill>
                  <a:schemeClr val="bg1">
                    <a:lumMod val="65000"/>
                  </a:schemeClr>
                </a:solidFill>
              </a:rPr>
              <a:t>Beyret</a:t>
            </a:r>
            <a:r>
              <a:rPr lang="en-GB" sz="1100" dirty="0">
                <a:solidFill>
                  <a:schemeClr val="bg1">
                    <a:lumMod val="65000"/>
                  </a:schemeClr>
                </a:solidFill>
              </a:rPr>
              <a:t>, M Shanahan, J Hernández-Orallo, L </a:t>
            </a:r>
            <a:r>
              <a:rPr lang="en-GB" sz="1100" dirty="0" err="1">
                <a:solidFill>
                  <a:schemeClr val="bg1">
                    <a:lumMod val="65000"/>
                  </a:schemeClr>
                </a:solidFill>
              </a:rPr>
              <a:t>Cheke</a:t>
            </a:r>
            <a:r>
              <a:rPr lang="en-GB" sz="1100" dirty="0">
                <a:solidFill>
                  <a:schemeClr val="bg1">
                    <a:lumMod val="65000"/>
                  </a:schemeClr>
                </a:solidFill>
              </a:rPr>
              <a:t>, M Halina “The animal-AI testbed and competition” </a:t>
            </a:r>
            <a:r>
              <a:rPr lang="en-GB" sz="1100" dirty="0" err="1">
                <a:solidFill>
                  <a:schemeClr val="bg1">
                    <a:lumMod val="65000"/>
                  </a:schemeClr>
                </a:solidFill>
              </a:rPr>
              <a:t>NeurIPS</a:t>
            </a:r>
            <a:r>
              <a:rPr lang="en-GB" sz="1100" dirty="0">
                <a:solidFill>
                  <a:schemeClr val="bg1">
                    <a:lumMod val="65000"/>
                  </a:schemeClr>
                </a:solidFill>
              </a:rPr>
              <a:t> 2019 Competition and Demonstration Track, Proceedings of Machine Learning Research, 2020</a:t>
            </a:r>
          </a:p>
        </p:txBody>
      </p:sp>
      <p:pic>
        <p:nvPicPr>
          <p:cNvPr id="3" name="Google Shape;334;p49">
            <a:extLst>
              <a:ext uri="{FF2B5EF4-FFF2-40B4-BE49-F238E27FC236}">
                <a16:creationId xmlns:a16="http://schemas.microsoft.com/office/drawing/2014/main" id="{5F43E0C5-E669-DE34-B20B-041D920EA078}"/>
              </a:ext>
            </a:extLst>
          </p:cNvPr>
          <p:cNvPicPr preferRelativeResize="0"/>
          <p:nvPr/>
        </p:nvPicPr>
        <p:blipFill>
          <a:blip r:embed="rId2">
            <a:alphaModFix/>
          </a:blip>
          <a:stretch>
            <a:fillRect/>
          </a:stretch>
        </p:blipFill>
        <p:spPr>
          <a:xfrm>
            <a:off x="1860009" y="3238653"/>
            <a:ext cx="6184997" cy="3304636"/>
          </a:xfrm>
          <a:prstGeom prst="rect">
            <a:avLst/>
          </a:prstGeom>
          <a:noFill/>
          <a:ln>
            <a:noFill/>
          </a:ln>
        </p:spPr>
      </p:pic>
    </p:spTree>
    <p:extLst>
      <p:ext uri="{BB962C8B-B14F-4D97-AF65-F5344CB8AC3E}">
        <p14:creationId xmlns:p14="http://schemas.microsoft.com/office/powerpoint/2010/main" val="2591169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Limitations</a:t>
            </a:r>
            <a:r>
              <a:rPr lang="ca-ES-valencia" dirty="0"/>
              <a:t> of </a:t>
            </a:r>
            <a:r>
              <a:rPr lang="ca-ES-valencia" dirty="0" err="1"/>
              <a:t>classical</a:t>
            </a:r>
            <a:r>
              <a:rPr lang="ca-ES-valencia" dirty="0"/>
              <a:t> </a:t>
            </a:r>
            <a:r>
              <a:rPr lang="ca-ES-valencia" dirty="0" err="1"/>
              <a:t>irt</a:t>
            </a:r>
            <a:r>
              <a:rPr lang="ca-ES-valencia" dirty="0"/>
              <a:t>... </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8" y="2286000"/>
            <a:ext cx="10913314" cy="4023360"/>
          </a:xfrm>
        </p:spPr>
        <p:txBody>
          <a:bodyPr>
            <a:normAutofit fontScale="92500" lnSpcReduction="10000"/>
          </a:bodyPr>
          <a:lstStyle/>
          <a:p>
            <a:pPr marL="285750" indent="-285750">
              <a:buFont typeface="Arial" panose="020B0604020202020204" pitchFamily="34" charset="0"/>
              <a:buChar char="•"/>
            </a:pPr>
            <a:r>
              <a:rPr lang="en-US" dirty="0"/>
              <a:t>1) Only considers one ability per subject (and one difficulty parameter per item)</a:t>
            </a:r>
          </a:p>
          <a:p>
            <a:pPr marL="459486" lvl="1" indent="-285750">
              <a:buFont typeface="Arial" panose="020B0604020202020204" pitchFamily="34" charset="0"/>
              <a:buChar char="•"/>
            </a:pPr>
            <a:r>
              <a:rPr lang="en-US" dirty="0"/>
              <a:t>One ability rarely accounts for the full </a:t>
            </a:r>
            <a:r>
              <a:rPr lang="en-US" dirty="0" err="1"/>
              <a:t>behaviour</a:t>
            </a:r>
            <a:r>
              <a:rPr lang="en-US" dirty="0"/>
              <a:t> of a system on general or complex tasks.</a:t>
            </a:r>
          </a:p>
          <a:p>
            <a:pPr marL="285750" indent="-285750">
              <a:buFont typeface="Arial" panose="020B0604020202020204" pitchFamily="34" charset="0"/>
              <a:buChar char="•"/>
            </a:pPr>
            <a:r>
              <a:rPr lang="en-US" dirty="0"/>
              <a:t>2) The models are usually simple and fixed (logistic). </a:t>
            </a:r>
          </a:p>
          <a:p>
            <a:pPr marL="459486" lvl="1" indent="-285750">
              <a:buFont typeface="Arial" panose="020B0604020202020204" pitchFamily="34" charset="0"/>
              <a:buChar char="•"/>
            </a:pPr>
            <a:r>
              <a:rPr lang="en-US" dirty="0"/>
              <a:t>Some performance metrics have distributions that are not Bernoulli (right/wrong: {0,1} loss), but Beta (Brier/AUC: [0,1] loss), Gamma (MAE/MSE: [0,∞] loss) or some other distribution</a:t>
            </a:r>
          </a:p>
          <a:p>
            <a:pPr marL="285750" indent="-285750">
              <a:buFont typeface="Arial" panose="020B0604020202020204" pitchFamily="34" charset="0"/>
              <a:buChar char="•"/>
            </a:pPr>
            <a:r>
              <a:rPr lang="en-US" dirty="0"/>
              <a:t>3) MIRT models are non-hierarchical (on the items and on the abilities)</a:t>
            </a:r>
          </a:p>
          <a:p>
            <a:pPr marL="459486" lvl="1" indent="-285750">
              <a:buFont typeface="Arial" panose="020B0604020202020204" pitchFamily="34" charset="0"/>
              <a:buChar char="•"/>
            </a:pPr>
            <a:r>
              <a:rPr lang="en-US" dirty="0"/>
              <a:t>Compensatory MIRT models introduce effects between the dimensions</a:t>
            </a:r>
          </a:p>
          <a:p>
            <a:pPr marL="285750" indent="-285750">
              <a:buFont typeface="Arial" panose="020B0604020202020204" pitchFamily="34" charset="0"/>
              <a:buChar char="•"/>
            </a:pPr>
            <a:r>
              <a:rPr lang="en-US" dirty="0"/>
              <a:t>4) Cannot predict for new instances (only those used in the estimation)</a:t>
            </a:r>
          </a:p>
          <a:p>
            <a:pPr marL="459486" lvl="1" indent="-285750">
              <a:buFont typeface="Arial" panose="020B0604020202020204" pitchFamily="34" charset="0"/>
              <a:buChar char="•"/>
            </a:pPr>
            <a:r>
              <a:rPr lang="en-US" dirty="0"/>
              <a:t>They do not have item parameters (we would need the results of other models on that new item).</a:t>
            </a:r>
          </a:p>
          <a:p>
            <a:pPr marL="285750" indent="-285750">
              <a:buFont typeface="Arial" panose="020B0604020202020204" pitchFamily="34" charset="0"/>
              <a:buChar char="•"/>
            </a:pPr>
            <a:r>
              <a:rPr lang="en-US" dirty="0"/>
              <a:t>5) Is populational </a:t>
            </a:r>
          </a:p>
          <a:p>
            <a:pPr marL="459486" lvl="1" indent="-285750">
              <a:buFont typeface="Arial" panose="020B0604020202020204" pitchFamily="34" charset="0"/>
              <a:buChar char="•"/>
            </a:pPr>
            <a:r>
              <a:rPr lang="en-US" dirty="0"/>
              <a:t>In many cases, the notion of population in AI systems is too volatile/arbitrary.</a:t>
            </a:r>
          </a:p>
          <a:p>
            <a:pPr marL="459486" lvl="1" indent="-285750">
              <a:buFont typeface="Arial" panose="020B0604020202020204" pitchFamily="34" charset="0"/>
              <a:buChar char="•"/>
            </a:pPr>
            <a:endParaRPr lang="en-US" dirty="0"/>
          </a:p>
          <a:p>
            <a:pPr marL="459486"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3834880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Identifying features of interest</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30</a:t>
            </a:fld>
            <a:endParaRPr lang="en-GB"/>
          </a:p>
        </p:txBody>
      </p:sp>
      <p:sp>
        <p:nvSpPr>
          <p:cNvPr id="8" name="Content Placeholder 9">
            <a:extLst>
              <a:ext uri="{FF2B5EF4-FFF2-40B4-BE49-F238E27FC236}">
                <a16:creationId xmlns:a16="http://schemas.microsoft.com/office/drawing/2014/main" id="{0291FF76-EA99-4624-A601-B8F8878114E3}"/>
              </a:ext>
            </a:extLst>
          </p:cNvPr>
          <p:cNvSpPr>
            <a:spLocks noGrp="1"/>
          </p:cNvSpPr>
          <p:nvPr>
            <p:ph idx="1"/>
          </p:nvPr>
        </p:nvSpPr>
        <p:spPr>
          <a:xfrm>
            <a:off x="1024128" y="2286000"/>
            <a:ext cx="9720071" cy="4023360"/>
          </a:xfrm>
        </p:spPr>
        <p:txBody>
          <a:bodyPr>
            <a:normAutofit/>
          </a:bodyPr>
          <a:lstStyle/>
          <a:p>
            <a:pPr marL="285750" indent="-285750">
              <a:buFont typeface="Arial" panose="020B0604020202020204" pitchFamily="34" charset="0"/>
              <a:buChar char="•"/>
            </a:pPr>
            <a:r>
              <a:rPr lang="en-GB" dirty="0"/>
              <a:t>Relevant</a:t>
            </a:r>
          </a:p>
          <a:p>
            <a:pPr marL="459486" lvl="1" indent="-285750">
              <a:buFont typeface="Arial" panose="020B0604020202020204" pitchFamily="34" charset="0"/>
              <a:buChar char="•"/>
            </a:pPr>
            <a:r>
              <a:rPr lang="en-GB" dirty="0"/>
              <a:t>Reward size</a:t>
            </a:r>
          </a:p>
          <a:p>
            <a:pPr marL="459486" lvl="1" indent="-285750">
              <a:buFont typeface="Arial" panose="020B0604020202020204" pitchFamily="34" charset="0"/>
              <a:buChar char="•"/>
            </a:pPr>
            <a:r>
              <a:rPr lang="en-GB" dirty="0"/>
              <a:t>Reward distance</a:t>
            </a:r>
          </a:p>
          <a:p>
            <a:pPr marL="459486" lvl="1" indent="-285750">
              <a:buFont typeface="Arial" panose="020B0604020202020204" pitchFamily="34" charset="0"/>
              <a:buChar char="•"/>
            </a:pPr>
            <a:r>
              <a:rPr lang="en-GB" dirty="0"/>
              <a:t>Reward in view (i.e., in front vs behind)</a:t>
            </a:r>
          </a:p>
          <a:p>
            <a:pPr marL="285750" indent="-285750">
              <a:buFont typeface="Arial" panose="020B0604020202020204" pitchFamily="34" charset="0"/>
              <a:buChar char="•"/>
            </a:pPr>
            <a:r>
              <a:rPr lang="en-GB" dirty="0"/>
              <a:t>Irrelevant</a:t>
            </a:r>
          </a:p>
          <a:p>
            <a:pPr marL="459486" lvl="1" indent="-285750">
              <a:buFont typeface="Arial" panose="020B0604020202020204" pitchFamily="34" charset="0"/>
              <a:buChar char="•"/>
            </a:pPr>
            <a:r>
              <a:rPr lang="en-GB" dirty="0"/>
              <a:t>Reward side (left vs right)</a:t>
            </a:r>
          </a:p>
          <a:p>
            <a:pPr marL="459486" lvl="1" indent="-285750">
              <a:buFont typeface="Arial" panose="020B0604020202020204" pitchFamily="34" charset="0"/>
              <a:buChar char="•"/>
            </a:pPr>
            <a:r>
              <a:rPr lang="en-GB" dirty="0"/>
              <a:t>Reward colour (green vs yellow)</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US" dirty="0"/>
          </a:p>
          <a:p>
            <a:endParaRPr lang="en-GB" dirty="0"/>
          </a:p>
        </p:txBody>
      </p:sp>
      <p:pic>
        <p:nvPicPr>
          <p:cNvPr id="15" name="Picture 14" descr="A picture containing ground&#10;&#10;Description automatically generated">
            <a:extLst>
              <a:ext uri="{FF2B5EF4-FFF2-40B4-BE49-F238E27FC236}">
                <a16:creationId xmlns:a16="http://schemas.microsoft.com/office/drawing/2014/main" id="{D5380FC9-5ACC-4374-937C-B1534CF08209}"/>
              </a:ext>
            </a:extLst>
          </p:cNvPr>
          <p:cNvPicPr>
            <a:picLocks noChangeAspect="1"/>
          </p:cNvPicPr>
          <p:nvPr/>
        </p:nvPicPr>
        <p:blipFill rotWithShape="1">
          <a:blip r:embed="rId2"/>
          <a:srcRect l="6824" r="5570"/>
          <a:stretch/>
        </p:blipFill>
        <p:spPr>
          <a:xfrm>
            <a:off x="7961235" y="1705594"/>
            <a:ext cx="3241563" cy="2081324"/>
          </a:xfrm>
          <a:prstGeom prst="rect">
            <a:avLst/>
          </a:prstGeom>
        </p:spPr>
      </p:pic>
      <p:pic>
        <p:nvPicPr>
          <p:cNvPr id="16" name="Picture 15" descr="Chart, funnel chart&#10;&#10;Description automatically generated">
            <a:extLst>
              <a:ext uri="{FF2B5EF4-FFF2-40B4-BE49-F238E27FC236}">
                <a16:creationId xmlns:a16="http://schemas.microsoft.com/office/drawing/2014/main" id="{E3D6AF47-202F-4E01-BCB9-2C6E8318C14B}"/>
              </a:ext>
            </a:extLst>
          </p:cNvPr>
          <p:cNvPicPr>
            <a:picLocks noChangeAspect="1"/>
          </p:cNvPicPr>
          <p:nvPr/>
        </p:nvPicPr>
        <p:blipFill rotWithShape="1">
          <a:blip r:embed="rId3"/>
          <a:srcRect l="12393"/>
          <a:stretch/>
        </p:blipFill>
        <p:spPr>
          <a:xfrm>
            <a:off x="7975059" y="3988086"/>
            <a:ext cx="3241564" cy="2081325"/>
          </a:xfrm>
          <a:prstGeom prst="rect">
            <a:avLst/>
          </a:prstGeom>
        </p:spPr>
      </p:pic>
    </p:spTree>
    <p:extLst>
      <p:ext uri="{BB962C8B-B14F-4D97-AF65-F5344CB8AC3E}">
        <p14:creationId xmlns:p14="http://schemas.microsoft.com/office/powerpoint/2010/main" val="3961810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0662656" cy="1499616"/>
          </a:xfrm>
        </p:spPr>
        <p:txBody>
          <a:bodyPr>
            <a:normAutofit/>
          </a:bodyPr>
          <a:lstStyle/>
          <a:p>
            <a:r>
              <a:rPr lang="en-GB" dirty="0"/>
              <a:t>dimensions and agent characteristic curves</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31</a:t>
            </a:fld>
            <a:endParaRPr lang="en-GB"/>
          </a:p>
        </p:txBody>
      </p:sp>
      <p:pic>
        <p:nvPicPr>
          <p:cNvPr id="10" name="Picture 9">
            <a:extLst>
              <a:ext uri="{FF2B5EF4-FFF2-40B4-BE49-F238E27FC236}">
                <a16:creationId xmlns:a16="http://schemas.microsoft.com/office/drawing/2014/main" id="{B73CCDF3-1F0D-45DD-B8DD-978CEB9A28AF}"/>
              </a:ext>
            </a:extLst>
          </p:cNvPr>
          <p:cNvPicPr>
            <a:picLocks noChangeAspect="1"/>
          </p:cNvPicPr>
          <p:nvPr/>
        </p:nvPicPr>
        <p:blipFill>
          <a:blip r:embed="rId2"/>
          <a:stretch>
            <a:fillRect/>
          </a:stretch>
        </p:blipFill>
        <p:spPr>
          <a:xfrm>
            <a:off x="302078" y="2478346"/>
            <a:ext cx="11508922" cy="3195944"/>
          </a:xfrm>
          <a:prstGeom prst="rect">
            <a:avLst/>
          </a:prstGeom>
        </p:spPr>
      </p:pic>
    </p:spTree>
    <p:extLst>
      <p:ext uri="{BB962C8B-B14F-4D97-AF65-F5344CB8AC3E}">
        <p14:creationId xmlns:p14="http://schemas.microsoft.com/office/powerpoint/2010/main" val="1653008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0662656" cy="1499616"/>
          </a:xfrm>
        </p:spPr>
        <p:txBody>
          <a:bodyPr>
            <a:normAutofit/>
          </a:bodyPr>
          <a:lstStyle/>
          <a:p>
            <a:r>
              <a:rPr lang="en-GB" dirty="0"/>
              <a:t>Capabilities vs no-capabilities</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a:xfrm>
            <a:off x="10837334" y="6470704"/>
            <a:ext cx="973666" cy="274320"/>
          </a:xfrm>
        </p:spPr>
        <p:txBody>
          <a:bodyPr/>
          <a:lstStyle/>
          <a:p>
            <a:fld id="{12C31630-02F8-4074-8CE5-AA36F489A788}" type="slidenum">
              <a:rPr lang="en-GB" smtClean="0"/>
              <a:t>32</a:t>
            </a:fld>
            <a:endParaRPr lang="en-GB"/>
          </a:p>
        </p:txBody>
      </p:sp>
      <p:pic>
        <p:nvPicPr>
          <p:cNvPr id="7" name="Picture 6" descr="Chart&#10;&#10;Description automatically generated">
            <a:extLst>
              <a:ext uri="{FF2B5EF4-FFF2-40B4-BE49-F238E27FC236}">
                <a16:creationId xmlns:a16="http://schemas.microsoft.com/office/drawing/2014/main" id="{4659219D-D790-41EC-BDF7-0079D651808E}"/>
              </a:ext>
            </a:extLst>
          </p:cNvPr>
          <p:cNvPicPr>
            <a:picLocks noChangeAspect="1"/>
          </p:cNvPicPr>
          <p:nvPr/>
        </p:nvPicPr>
        <p:blipFill>
          <a:blip r:embed="rId2"/>
          <a:stretch>
            <a:fillRect/>
          </a:stretch>
        </p:blipFill>
        <p:spPr>
          <a:xfrm>
            <a:off x="6692149" y="2822324"/>
            <a:ext cx="4398486" cy="2930168"/>
          </a:xfrm>
          <a:prstGeom prst="rect">
            <a:avLst/>
          </a:prstGeom>
        </p:spPr>
      </p:pic>
      <p:pic>
        <p:nvPicPr>
          <p:cNvPr id="8" name="Picture 7" descr="Chart&#10;&#10;Description automatically generated">
            <a:extLst>
              <a:ext uri="{FF2B5EF4-FFF2-40B4-BE49-F238E27FC236}">
                <a16:creationId xmlns:a16="http://schemas.microsoft.com/office/drawing/2014/main" id="{49ADA192-362A-4B94-BF9D-07BBBC93C702}"/>
              </a:ext>
            </a:extLst>
          </p:cNvPr>
          <p:cNvPicPr>
            <a:picLocks noChangeAspect="1"/>
          </p:cNvPicPr>
          <p:nvPr/>
        </p:nvPicPr>
        <p:blipFill>
          <a:blip r:embed="rId3"/>
          <a:stretch>
            <a:fillRect/>
          </a:stretch>
        </p:blipFill>
        <p:spPr>
          <a:xfrm>
            <a:off x="1046694" y="2874544"/>
            <a:ext cx="4398486" cy="2930168"/>
          </a:xfrm>
          <a:prstGeom prst="rect">
            <a:avLst/>
          </a:prstGeom>
        </p:spPr>
      </p:pic>
      <p:sp>
        <p:nvSpPr>
          <p:cNvPr id="9" name="TextBox 8">
            <a:extLst>
              <a:ext uri="{FF2B5EF4-FFF2-40B4-BE49-F238E27FC236}">
                <a16:creationId xmlns:a16="http://schemas.microsoft.com/office/drawing/2014/main" id="{BCB6FA25-7A54-4900-B21C-403947A2D33F}"/>
              </a:ext>
            </a:extLst>
          </p:cNvPr>
          <p:cNvSpPr txBox="1"/>
          <p:nvPr/>
        </p:nvSpPr>
        <p:spPr>
          <a:xfrm>
            <a:off x="2355498" y="6137600"/>
            <a:ext cx="1425039" cy="369332"/>
          </a:xfrm>
          <a:prstGeom prst="rect">
            <a:avLst/>
          </a:prstGeom>
          <a:noFill/>
        </p:spPr>
        <p:txBody>
          <a:bodyPr wrap="square" rtlCol="0">
            <a:spAutoFit/>
          </a:bodyPr>
          <a:lstStyle/>
          <a:p>
            <a:pPr algn="ctr"/>
            <a:r>
              <a:rPr lang="en-US" dirty="0" err="1"/>
              <a:t>Juohmaru</a:t>
            </a:r>
            <a:endParaRPr lang="en-US" dirty="0"/>
          </a:p>
        </p:txBody>
      </p:sp>
      <p:sp>
        <p:nvSpPr>
          <p:cNvPr id="11" name="TextBox 10">
            <a:extLst>
              <a:ext uri="{FF2B5EF4-FFF2-40B4-BE49-F238E27FC236}">
                <a16:creationId xmlns:a16="http://schemas.microsoft.com/office/drawing/2014/main" id="{96300BC3-0353-4A0D-AAAE-FB1631BF8CE1}"/>
              </a:ext>
            </a:extLst>
          </p:cNvPr>
          <p:cNvSpPr txBox="1"/>
          <p:nvPr/>
        </p:nvSpPr>
        <p:spPr>
          <a:xfrm>
            <a:off x="7908547" y="6060161"/>
            <a:ext cx="1569910" cy="369332"/>
          </a:xfrm>
          <a:prstGeom prst="rect">
            <a:avLst/>
          </a:prstGeom>
          <a:noFill/>
        </p:spPr>
        <p:txBody>
          <a:bodyPr wrap="square" rtlCol="0">
            <a:spAutoFit/>
          </a:bodyPr>
          <a:lstStyle/>
          <a:p>
            <a:pPr algn="ctr"/>
            <a:r>
              <a:rPr lang="en-US" dirty="0" err="1"/>
              <a:t>y.yang</a:t>
            </a:r>
            <a:endParaRPr lang="en-US" dirty="0"/>
          </a:p>
        </p:txBody>
      </p:sp>
      <p:sp>
        <p:nvSpPr>
          <p:cNvPr id="12" name="Text Placeholder 2">
            <a:extLst>
              <a:ext uri="{FF2B5EF4-FFF2-40B4-BE49-F238E27FC236}">
                <a16:creationId xmlns:a16="http://schemas.microsoft.com/office/drawing/2014/main" id="{A3966A25-FC47-47DE-AD7D-5366B4112662}"/>
              </a:ext>
            </a:extLst>
          </p:cNvPr>
          <p:cNvSpPr txBox="1">
            <a:spLocks/>
          </p:cNvSpPr>
          <p:nvPr/>
        </p:nvSpPr>
        <p:spPr>
          <a:xfrm>
            <a:off x="2046724" y="2054359"/>
            <a:ext cx="2398425" cy="8266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chemeClr val="dk1"/>
              </a:buClr>
              <a:buSzPts val="1800"/>
              <a:buFont typeface="Arial"/>
              <a:buChar char="•"/>
              <a:defRPr sz="1800" b="0" i="0" u="none" strike="noStrike" cap="none">
                <a:solidFill>
                  <a:schemeClr val="dk1"/>
                </a:solidFill>
                <a:latin typeface="Roboto Light"/>
                <a:ea typeface="Roboto Light"/>
                <a:cs typeface="Roboto Light"/>
                <a:sym typeface="Roboto Light"/>
              </a:defRPr>
            </a:lvl1pPr>
            <a:lvl2pPr marL="914400" marR="0" lvl="1"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Roboto Light"/>
                <a:ea typeface="Roboto Light"/>
                <a:cs typeface="Roboto Light"/>
                <a:sym typeface="Roboto Light"/>
              </a:defRPr>
            </a:lvl2pPr>
            <a:lvl3pPr marL="1371600" marR="0" lvl="2" indent="-342900" algn="l" rtl="0">
              <a:lnSpc>
                <a:spcPct val="120000"/>
              </a:lnSpc>
              <a:spcBef>
                <a:spcPts val="500"/>
              </a:spcBef>
              <a:spcAft>
                <a:spcPts val="0"/>
              </a:spcAft>
              <a:buClr>
                <a:schemeClr val="dk1"/>
              </a:buClr>
              <a:buSzPts val="1800"/>
              <a:buFont typeface="Arial"/>
              <a:buChar char="•"/>
              <a:defRPr sz="1400" b="0" i="0" u="none" strike="noStrike" cap="none">
                <a:solidFill>
                  <a:schemeClr val="dk1"/>
                </a:solidFill>
                <a:latin typeface="Roboto Light"/>
                <a:ea typeface="Roboto Light"/>
                <a:cs typeface="Roboto Light"/>
                <a:sym typeface="Roboto Light"/>
              </a:defRPr>
            </a:lvl3pPr>
            <a:lvl4pPr marL="1828800" marR="0" lvl="3" indent="-342900" algn="l" rtl="0">
              <a:lnSpc>
                <a:spcPct val="120000"/>
              </a:lnSpc>
              <a:spcBef>
                <a:spcPts val="500"/>
              </a:spcBef>
              <a:spcAft>
                <a:spcPts val="0"/>
              </a:spcAft>
              <a:buClr>
                <a:schemeClr val="dk1"/>
              </a:buClr>
              <a:buSzPts val="1800"/>
              <a:buFont typeface="Arial"/>
              <a:buChar char="•"/>
              <a:defRPr sz="1200" b="0" i="0" u="none" strike="noStrike" cap="none">
                <a:solidFill>
                  <a:schemeClr val="dk1"/>
                </a:solidFill>
                <a:latin typeface="Roboto Light"/>
                <a:ea typeface="Roboto Light"/>
                <a:cs typeface="Roboto Light"/>
                <a:sym typeface="Roboto Light"/>
              </a:defRPr>
            </a:lvl4pPr>
            <a:lvl5pPr marL="2286000" marR="0" lvl="4" indent="-342900" algn="l" rtl="0">
              <a:lnSpc>
                <a:spcPct val="120000"/>
              </a:lnSpc>
              <a:spcBef>
                <a:spcPts val="500"/>
              </a:spcBef>
              <a:spcAft>
                <a:spcPts val="0"/>
              </a:spcAft>
              <a:buClr>
                <a:schemeClr val="dk1"/>
              </a:buClr>
              <a:buSzPts val="1800"/>
              <a:buFont typeface="Arial"/>
              <a:buChar char="•"/>
              <a:defRPr sz="1100" b="0" i="0" u="none" strike="noStrike" cap="none">
                <a:solidFill>
                  <a:schemeClr val="dk1"/>
                </a:solidFill>
                <a:latin typeface="Roboto Light"/>
                <a:ea typeface="Roboto Light"/>
                <a:cs typeface="Roboto Light"/>
                <a:sym typeface="Roboto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1600" b="1" kern="0" dirty="0">
                <a:solidFill>
                  <a:srgbClr val="0070C0"/>
                </a:solidFill>
              </a:rPr>
              <a:t>Capability boundary</a:t>
            </a:r>
          </a:p>
        </p:txBody>
      </p:sp>
      <p:sp>
        <p:nvSpPr>
          <p:cNvPr id="13" name="Text Placeholder 2">
            <a:extLst>
              <a:ext uri="{FF2B5EF4-FFF2-40B4-BE49-F238E27FC236}">
                <a16:creationId xmlns:a16="http://schemas.microsoft.com/office/drawing/2014/main" id="{654DA6E0-0544-403C-81A8-829A637D4753}"/>
              </a:ext>
            </a:extLst>
          </p:cNvPr>
          <p:cNvSpPr txBox="1">
            <a:spLocks/>
          </p:cNvSpPr>
          <p:nvPr/>
        </p:nvSpPr>
        <p:spPr>
          <a:xfrm>
            <a:off x="6232401" y="1962954"/>
            <a:ext cx="5078061" cy="81815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1000"/>
              </a:spcBef>
              <a:spcAft>
                <a:spcPts val="0"/>
              </a:spcAft>
              <a:buClr>
                <a:schemeClr val="dk1"/>
              </a:buClr>
              <a:buSzPts val="1800"/>
              <a:buFont typeface="Arial"/>
              <a:buChar char="•"/>
              <a:defRPr sz="1800" b="0" i="0" u="none" strike="noStrike" cap="none">
                <a:solidFill>
                  <a:schemeClr val="dk1"/>
                </a:solidFill>
                <a:latin typeface="Roboto Light"/>
                <a:ea typeface="Roboto Light"/>
                <a:cs typeface="Roboto Light"/>
                <a:sym typeface="Roboto Light"/>
              </a:defRPr>
            </a:lvl1pPr>
            <a:lvl2pPr marL="914400" marR="0" lvl="1"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Roboto Light"/>
                <a:ea typeface="Roboto Light"/>
                <a:cs typeface="Roboto Light"/>
                <a:sym typeface="Roboto Light"/>
              </a:defRPr>
            </a:lvl2pPr>
            <a:lvl3pPr marL="1371600" marR="0" lvl="2" indent="-342900" algn="l" rtl="0">
              <a:lnSpc>
                <a:spcPct val="120000"/>
              </a:lnSpc>
              <a:spcBef>
                <a:spcPts val="500"/>
              </a:spcBef>
              <a:spcAft>
                <a:spcPts val="0"/>
              </a:spcAft>
              <a:buClr>
                <a:schemeClr val="dk1"/>
              </a:buClr>
              <a:buSzPts val="1800"/>
              <a:buFont typeface="Arial"/>
              <a:buChar char="•"/>
              <a:defRPr sz="1400" b="0" i="0" u="none" strike="noStrike" cap="none">
                <a:solidFill>
                  <a:schemeClr val="dk1"/>
                </a:solidFill>
                <a:latin typeface="Roboto Light"/>
                <a:ea typeface="Roboto Light"/>
                <a:cs typeface="Roboto Light"/>
                <a:sym typeface="Roboto Light"/>
              </a:defRPr>
            </a:lvl3pPr>
            <a:lvl4pPr marL="1828800" marR="0" lvl="3" indent="-342900" algn="l" rtl="0">
              <a:lnSpc>
                <a:spcPct val="120000"/>
              </a:lnSpc>
              <a:spcBef>
                <a:spcPts val="500"/>
              </a:spcBef>
              <a:spcAft>
                <a:spcPts val="0"/>
              </a:spcAft>
              <a:buClr>
                <a:schemeClr val="dk1"/>
              </a:buClr>
              <a:buSzPts val="1800"/>
              <a:buFont typeface="Arial"/>
              <a:buChar char="•"/>
              <a:defRPr sz="1200" b="0" i="0" u="none" strike="noStrike" cap="none">
                <a:solidFill>
                  <a:schemeClr val="dk1"/>
                </a:solidFill>
                <a:latin typeface="Roboto Light"/>
                <a:ea typeface="Roboto Light"/>
                <a:cs typeface="Roboto Light"/>
                <a:sym typeface="Roboto Light"/>
              </a:defRPr>
            </a:lvl4pPr>
            <a:lvl5pPr marL="2286000" marR="0" lvl="4" indent="-342900" algn="l" rtl="0">
              <a:lnSpc>
                <a:spcPct val="120000"/>
              </a:lnSpc>
              <a:spcBef>
                <a:spcPts val="500"/>
              </a:spcBef>
              <a:spcAft>
                <a:spcPts val="0"/>
              </a:spcAft>
              <a:buClr>
                <a:schemeClr val="dk1"/>
              </a:buClr>
              <a:buSzPts val="1800"/>
              <a:buFont typeface="Arial"/>
              <a:buChar char="•"/>
              <a:defRPr sz="1100" b="0" i="0" u="none" strike="noStrike" cap="none">
                <a:solidFill>
                  <a:schemeClr val="dk1"/>
                </a:solidFill>
                <a:latin typeface="Roboto Light"/>
                <a:ea typeface="Roboto Light"/>
                <a:cs typeface="Roboto Light"/>
                <a:sym typeface="Roboto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lnSpc>
                <a:spcPct val="100000"/>
              </a:lnSpc>
              <a:spcBef>
                <a:spcPts val="0"/>
              </a:spcBef>
              <a:spcAft>
                <a:spcPts val="600"/>
              </a:spcAft>
              <a:buNone/>
            </a:pPr>
            <a:r>
              <a:rPr lang="en-US" sz="1600" b="1" kern="0" dirty="0">
                <a:solidFill>
                  <a:srgbClr val="0070C0"/>
                </a:solidFill>
              </a:rPr>
              <a:t>This system doesn’t show monotonicity. </a:t>
            </a:r>
          </a:p>
          <a:p>
            <a:pPr marL="114300" indent="0" algn="ctr">
              <a:lnSpc>
                <a:spcPct val="100000"/>
              </a:lnSpc>
              <a:spcBef>
                <a:spcPts val="0"/>
              </a:spcBef>
              <a:spcAft>
                <a:spcPts val="600"/>
              </a:spcAft>
              <a:buNone/>
            </a:pPr>
            <a:r>
              <a:rPr lang="en-US" sz="1600" b="1" kern="0" dirty="0">
                <a:solidFill>
                  <a:srgbClr val="0070C0"/>
                </a:solidFill>
              </a:rPr>
              <a:t>We can’t identify any level of capability robustly.</a:t>
            </a:r>
          </a:p>
        </p:txBody>
      </p:sp>
      <p:sp>
        <p:nvSpPr>
          <p:cNvPr id="14" name="TextBox 13">
            <a:extLst>
              <a:ext uri="{FF2B5EF4-FFF2-40B4-BE49-F238E27FC236}">
                <a16:creationId xmlns:a16="http://schemas.microsoft.com/office/drawing/2014/main" id="{136D0D6E-84A0-4B8A-AF14-59E319C7F59B}"/>
              </a:ext>
            </a:extLst>
          </p:cNvPr>
          <p:cNvSpPr txBox="1"/>
          <p:nvPr/>
        </p:nvSpPr>
        <p:spPr>
          <a:xfrm>
            <a:off x="7165843" y="5869841"/>
            <a:ext cx="3055318" cy="307777"/>
          </a:xfrm>
          <a:prstGeom prst="rect">
            <a:avLst/>
          </a:prstGeom>
          <a:noFill/>
        </p:spPr>
        <p:txBody>
          <a:bodyPr wrap="square" rtlCol="0">
            <a:spAutoFit/>
          </a:bodyPr>
          <a:lstStyle/>
          <a:p>
            <a:pPr algn="ctr"/>
            <a:r>
              <a:rPr lang="en-GB" sz="1400" i="1" dirty="0"/>
              <a:t>Non-Conformant System</a:t>
            </a:r>
          </a:p>
        </p:txBody>
      </p:sp>
      <p:sp>
        <p:nvSpPr>
          <p:cNvPr id="15" name="TextBox 14">
            <a:extLst>
              <a:ext uri="{FF2B5EF4-FFF2-40B4-BE49-F238E27FC236}">
                <a16:creationId xmlns:a16="http://schemas.microsoft.com/office/drawing/2014/main" id="{D319A27B-62F9-4546-AFD8-4617B22BF977}"/>
              </a:ext>
            </a:extLst>
          </p:cNvPr>
          <p:cNvSpPr txBox="1"/>
          <p:nvPr/>
        </p:nvSpPr>
        <p:spPr>
          <a:xfrm>
            <a:off x="1470866" y="5937050"/>
            <a:ext cx="3363735" cy="307777"/>
          </a:xfrm>
          <a:prstGeom prst="rect">
            <a:avLst/>
          </a:prstGeom>
          <a:noFill/>
        </p:spPr>
        <p:txBody>
          <a:bodyPr wrap="square" rtlCol="0">
            <a:spAutoFit/>
          </a:bodyPr>
          <a:lstStyle/>
          <a:p>
            <a:pPr algn="ctr"/>
            <a:r>
              <a:rPr lang="en-GB" sz="1400" i="1" dirty="0"/>
              <a:t>Conformant System</a:t>
            </a:r>
          </a:p>
        </p:txBody>
      </p:sp>
      <p:sp>
        <p:nvSpPr>
          <p:cNvPr id="3" name="Arc 2">
            <a:extLst>
              <a:ext uri="{FF2B5EF4-FFF2-40B4-BE49-F238E27FC236}">
                <a16:creationId xmlns:a16="http://schemas.microsoft.com/office/drawing/2014/main" id="{DD57F0E4-58DD-4734-A8DC-34CEA7FF8FF2}"/>
              </a:ext>
            </a:extLst>
          </p:cNvPr>
          <p:cNvSpPr/>
          <p:nvPr/>
        </p:nvSpPr>
        <p:spPr>
          <a:xfrm>
            <a:off x="-360728" y="3687485"/>
            <a:ext cx="4258711" cy="3443156"/>
          </a:xfrm>
          <a:prstGeom prst="arc">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15">
            <a:extLst>
              <a:ext uri="{FF2B5EF4-FFF2-40B4-BE49-F238E27FC236}">
                <a16:creationId xmlns:a16="http://schemas.microsoft.com/office/drawing/2014/main" id="{13758919-5F63-4DF8-881D-F7B24801457C}"/>
              </a:ext>
            </a:extLst>
          </p:cNvPr>
          <p:cNvSpPr txBox="1"/>
          <p:nvPr/>
        </p:nvSpPr>
        <p:spPr>
          <a:xfrm>
            <a:off x="1570815" y="5610606"/>
            <a:ext cx="3004967" cy="276999"/>
          </a:xfrm>
          <a:prstGeom prst="rect">
            <a:avLst/>
          </a:prstGeom>
          <a:solidFill>
            <a:schemeClr val="bg1"/>
          </a:solidFill>
        </p:spPr>
        <p:txBody>
          <a:bodyPr wrap="square" rtlCol="0">
            <a:spAutoFit/>
          </a:bodyPr>
          <a:lstStyle/>
          <a:p>
            <a:pPr algn="ctr"/>
            <a:r>
              <a:rPr lang="en-US" sz="1200" dirty="0">
                <a:solidFill>
                  <a:srgbClr val="4D4D4D"/>
                </a:solidFill>
                <a:latin typeface="+mj-lt"/>
              </a:rPr>
              <a:t>Reward Size (large to small)</a:t>
            </a:r>
          </a:p>
        </p:txBody>
      </p:sp>
      <p:sp>
        <p:nvSpPr>
          <p:cNvPr id="17" name="TextBox 16">
            <a:extLst>
              <a:ext uri="{FF2B5EF4-FFF2-40B4-BE49-F238E27FC236}">
                <a16:creationId xmlns:a16="http://schemas.microsoft.com/office/drawing/2014/main" id="{1DBB0E4B-7E01-4CBA-B8F1-703689204A27}"/>
              </a:ext>
            </a:extLst>
          </p:cNvPr>
          <p:cNvSpPr txBox="1"/>
          <p:nvPr/>
        </p:nvSpPr>
        <p:spPr>
          <a:xfrm>
            <a:off x="7268949" y="5553118"/>
            <a:ext cx="3004967" cy="276999"/>
          </a:xfrm>
          <a:prstGeom prst="rect">
            <a:avLst/>
          </a:prstGeom>
          <a:solidFill>
            <a:schemeClr val="bg1"/>
          </a:solidFill>
        </p:spPr>
        <p:txBody>
          <a:bodyPr wrap="square" rtlCol="0">
            <a:spAutoFit/>
          </a:bodyPr>
          <a:lstStyle/>
          <a:p>
            <a:pPr algn="ctr"/>
            <a:r>
              <a:rPr lang="en-US" sz="1200" dirty="0">
                <a:solidFill>
                  <a:srgbClr val="4D4D4D"/>
                </a:solidFill>
                <a:latin typeface="+mj-lt"/>
              </a:rPr>
              <a:t>Reward Size (large to small)</a:t>
            </a:r>
          </a:p>
        </p:txBody>
      </p:sp>
    </p:spTree>
    <p:extLst>
      <p:ext uri="{BB962C8B-B14F-4D97-AF65-F5344CB8AC3E}">
        <p14:creationId xmlns:p14="http://schemas.microsoft.com/office/powerpoint/2010/main" val="363199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0662656" cy="1499616"/>
          </a:xfrm>
        </p:spPr>
        <p:txBody>
          <a:bodyPr>
            <a:normAutofit/>
          </a:bodyPr>
          <a:lstStyle/>
          <a:p>
            <a:r>
              <a:rPr lang="en-GB" dirty="0"/>
              <a:t>Predicting performance POSSIBLE</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33</a:t>
            </a:fld>
            <a:endParaRPr lang="en-GB"/>
          </a:p>
        </p:txBody>
      </p:sp>
      <p:pic>
        <p:nvPicPr>
          <p:cNvPr id="17" name="Picture 16">
            <a:extLst>
              <a:ext uri="{FF2B5EF4-FFF2-40B4-BE49-F238E27FC236}">
                <a16:creationId xmlns:a16="http://schemas.microsoft.com/office/drawing/2014/main" id="{99C577C6-6E4E-4B92-8986-A15AD3B1E0D3}"/>
              </a:ext>
            </a:extLst>
          </p:cNvPr>
          <p:cNvPicPr>
            <a:picLocks noChangeAspect="1"/>
          </p:cNvPicPr>
          <p:nvPr/>
        </p:nvPicPr>
        <p:blipFill>
          <a:blip r:embed="rId2"/>
          <a:stretch>
            <a:fillRect/>
          </a:stretch>
        </p:blipFill>
        <p:spPr>
          <a:xfrm>
            <a:off x="6096000" y="2121569"/>
            <a:ext cx="3345746" cy="3652292"/>
          </a:xfrm>
          <a:prstGeom prst="rect">
            <a:avLst/>
          </a:prstGeom>
        </p:spPr>
      </p:pic>
      <p:pic>
        <p:nvPicPr>
          <p:cNvPr id="18" name="Picture 17" descr="Chart&#10;&#10;Description automatically generated">
            <a:extLst>
              <a:ext uri="{FF2B5EF4-FFF2-40B4-BE49-F238E27FC236}">
                <a16:creationId xmlns:a16="http://schemas.microsoft.com/office/drawing/2014/main" id="{25F12A64-2F11-4862-9EE1-7389F65BBCC5}"/>
              </a:ext>
            </a:extLst>
          </p:cNvPr>
          <p:cNvPicPr>
            <a:picLocks noChangeAspect="1"/>
          </p:cNvPicPr>
          <p:nvPr/>
        </p:nvPicPr>
        <p:blipFill>
          <a:blip r:embed="rId3"/>
          <a:stretch>
            <a:fillRect/>
          </a:stretch>
        </p:blipFill>
        <p:spPr>
          <a:xfrm>
            <a:off x="945720" y="2781013"/>
            <a:ext cx="4209792" cy="2460057"/>
          </a:xfrm>
          <a:prstGeom prst="rect">
            <a:avLst/>
          </a:prstGeom>
        </p:spPr>
      </p:pic>
      <p:sp>
        <p:nvSpPr>
          <p:cNvPr id="19" name="TextBox 18">
            <a:extLst>
              <a:ext uri="{FF2B5EF4-FFF2-40B4-BE49-F238E27FC236}">
                <a16:creationId xmlns:a16="http://schemas.microsoft.com/office/drawing/2014/main" id="{41668C68-5455-4A63-B3D7-3249A39881DC}"/>
              </a:ext>
            </a:extLst>
          </p:cNvPr>
          <p:cNvSpPr txBox="1"/>
          <p:nvPr/>
        </p:nvSpPr>
        <p:spPr>
          <a:xfrm>
            <a:off x="7976976" y="4163570"/>
            <a:ext cx="457200" cy="369332"/>
          </a:xfrm>
          <a:prstGeom prst="rect">
            <a:avLst/>
          </a:prstGeom>
          <a:noFill/>
        </p:spPr>
        <p:txBody>
          <a:bodyPr wrap="square" rtlCol="0">
            <a:spAutoFit/>
          </a:bodyPr>
          <a:lstStyle/>
          <a:p>
            <a:r>
              <a:rPr lang="en-GB" b="1" dirty="0">
                <a:solidFill>
                  <a:srgbClr val="0070C0"/>
                </a:solidFill>
              </a:rPr>
              <a:t>?</a:t>
            </a:r>
          </a:p>
        </p:txBody>
      </p:sp>
      <p:sp>
        <p:nvSpPr>
          <p:cNvPr id="20" name="Rectangle 19">
            <a:extLst>
              <a:ext uri="{FF2B5EF4-FFF2-40B4-BE49-F238E27FC236}">
                <a16:creationId xmlns:a16="http://schemas.microsoft.com/office/drawing/2014/main" id="{FF205A4B-3370-4DD8-B6A6-C809798CAE6C}"/>
              </a:ext>
            </a:extLst>
          </p:cNvPr>
          <p:cNvSpPr/>
          <p:nvPr/>
        </p:nvSpPr>
        <p:spPr>
          <a:xfrm>
            <a:off x="9986655" y="1703795"/>
            <a:ext cx="1625399" cy="1077218"/>
          </a:xfrm>
          <a:prstGeom prst="rect">
            <a:avLst/>
          </a:prstGeom>
        </p:spPr>
        <p:txBody>
          <a:bodyPr wrap="square">
            <a:spAutoFit/>
          </a:bodyPr>
          <a:lstStyle/>
          <a:p>
            <a:pPr algn="ctr"/>
            <a:r>
              <a:rPr lang="en-US" sz="1400" b="1" dirty="0" err="1">
                <a:latin typeface="Arial Narrow" panose="020B0606020202030204" pitchFamily="34" charset="0"/>
              </a:rPr>
              <a:t>G.Acc</a:t>
            </a:r>
            <a:r>
              <a:rPr lang="en-US" sz="1400" b="1" dirty="0">
                <a:latin typeface="Arial Narrow" panose="020B0606020202030204" pitchFamily="34" charset="0"/>
              </a:rPr>
              <a:t>.</a:t>
            </a:r>
            <a:r>
              <a:rPr lang="en-US" sz="1400" b="1" dirty="0">
                <a:solidFill>
                  <a:srgbClr val="0070C0"/>
                </a:solidFill>
                <a:latin typeface="Arial Narrow" panose="020B0606020202030204" pitchFamily="34" charset="0"/>
              </a:rPr>
              <a:t> : extrapolate Global </a:t>
            </a:r>
            <a:r>
              <a:rPr lang="en-US" sz="1400" b="1" dirty="0" err="1">
                <a:solidFill>
                  <a:srgbClr val="0070C0"/>
                </a:solidFill>
                <a:latin typeface="Arial Narrow" panose="020B0606020202030204" pitchFamily="34" charset="0"/>
              </a:rPr>
              <a:t>ACCuracy</a:t>
            </a:r>
            <a:r>
              <a:rPr lang="en-US" sz="1400" b="1" dirty="0">
                <a:solidFill>
                  <a:srgbClr val="0070C0"/>
                </a:solidFill>
                <a:latin typeface="Arial Narrow" panose="020B0606020202030204" pitchFamily="34" charset="0"/>
              </a:rPr>
              <a:t> </a:t>
            </a:r>
          </a:p>
          <a:p>
            <a:pPr algn="ctr"/>
            <a:r>
              <a:rPr lang="en-US" sz="1400" b="1" dirty="0">
                <a:solidFill>
                  <a:srgbClr val="0070C0"/>
                </a:solidFill>
                <a:latin typeface="Arial Narrow" panose="020B0606020202030204" pitchFamily="34" charset="0"/>
              </a:rPr>
              <a:t>? = 54.7%</a:t>
            </a:r>
          </a:p>
          <a:p>
            <a:pPr algn="ctr"/>
            <a:r>
              <a:rPr lang="en-US" sz="1100" b="1" dirty="0">
                <a:solidFill>
                  <a:srgbClr val="0070C0"/>
                </a:solidFill>
                <a:latin typeface="Arial Narrow" panose="020B0606020202030204" pitchFamily="34" charset="0"/>
              </a:rPr>
              <a:t>(ignores system locality and feature relevance)</a:t>
            </a:r>
            <a:endParaRPr lang="en-GB" sz="1400" b="1" dirty="0">
              <a:solidFill>
                <a:srgbClr val="0070C0"/>
              </a:solidFill>
              <a:latin typeface="Arial Narrow" panose="020B0606020202030204" pitchFamily="34" charset="0"/>
            </a:endParaRPr>
          </a:p>
        </p:txBody>
      </p:sp>
      <p:sp>
        <p:nvSpPr>
          <p:cNvPr id="21" name="Rectangle 20">
            <a:extLst>
              <a:ext uri="{FF2B5EF4-FFF2-40B4-BE49-F238E27FC236}">
                <a16:creationId xmlns:a16="http://schemas.microsoft.com/office/drawing/2014/main" id="{3B6756D6-10AF-470F-97D3-60A4AB9DDD12}"/>
              </a:ext>
            </a:extLst>
          </p:cNvPr>
          <p:cNvSpPr/>
          <p:nvPr/>
        </p:nvSpPr>
        <p:spPr>
          <a:xfrm>
            <a:off x="10001886" y="2839719"/>
            <a:ext cx="1625399" cy="1107996"/>
          </a:xfrm>
          <a:prstGeom prst="rect">
            <a:avLst/>
          </a:prstGeom>
        </p:spPr>
        <p:txBody>
          <a:bodyPr wrap="square">
            <a:spAutoFit/>
          </a:bodyPr>
          <a:lstStyle/>
          <a:p>
            <a:pPr algn="ctr"/>
            <a:r>
              <a:rPr lang="en-US" sz="1400" b="1" dirty="0" err="1">
                <a:latin typeface="Arial Narrow" panose="020B0606020202030204" pitchFamily="34" charset="0"/>
              </a:rPr>
              <a:t>T.Acc</a:t>
            </a:r>
            <a:r>
              <a:rPr lang="en-US" sz="1400" b="1" dirty="0">
                <a:latin typeface="Arial Narrow" panose="020B0606020202030204" pitchFamily="34" charset="0"/>
              </a:rPr>
              <a:t>. </a:t>
            </a:r>
            <a:r>
              <a:rPr lang="en-US" sz="1400" b="1" dirty="0">
                <a:solidFill>
                  <a:srgbClr val="0070C0"/>
                </a:solidFill>
                <a:latin typeface="Arial Narrow" panose="020B0606020202030204" pitchFamily="34" charset="0"/>
              </a:rPr>
              <a:t>extrapolate </a:t>
            </a:r>
            <a:r>
              <a:rPr lang="en-US" sz="1400" b="1" dirty="0" err="1">
                <a:solidFill>
                  <a:srgbClr val="0070C0"/>
                </a:solidFill>
                <a:latin typeface="Arial Narrow" panose="020B0606020202030204" pitchFamily="34" charset="0"/>
              </a:rPr>
              <a:t>agenT</a:t>
            </a:r>
            <a:r>
              <a:rPr lang="en-US" sz="1400" b="1" dirty="0">
                <a:solidFill>
                  <a:srgbClr val="0070C0"/>
                </a:solidFill>
                <a:latin typeface="Arial Narrow" panose="020B0606020202030204" pitchFamily="34" charset="0"/>
              </a:rPr>
              <a:t> </a:t>
            </a:r>
            <a:r>
              <a:rPr lang="en-US" sz="1400" b="1" dirty="0" err="1">
                <a:solidFill>
                  <a:srgbClr val="0070C0"/>
                </a:solidFill>
                <a:latin typeface="Arial Narrow" panose="020B0606020202030204" pitchFamily="34" charset="0"/>
              </a:rPr>
              <a:t>ACCuracy</a:t>
            </a:r>
            <a:r>
              <a:rPr lang="en-US" sz="1400" b="1" dirty="0">
                <a:solidFill>
                  <a:srgbClr val="0070C0"/>
                </a:solidFill>
                <a:latin typeface="Arial Narrow" panose="020B0606020202030204" pitchFamily="34" charset="0"/>
              </a:rPr>
              <a:t> </a:t>
            </a:r>
          </a:p>
          <a:p>
            <a:pPr algn="ctr"/>
            <a:r>
              <a:rPr lang="en-US" sz="1400" b="1" dirty="0">
                <a:solidFill>
                  <a:srgbClr val="0070C0"/>
                </a:solidFill>
                <a:latin typeface="Arial Narrow" panose="020B0606020202030204" pitchFamily="34" charset="0"/>
              </a:rPr>
              <a:t>? = 46.8%</a:t>
            </a:r>
          </a:p>
          <a:p>
            <a:pPr algn="ctr"/>
            <a:r>
              <a:rPr lang="en-US" sz="1100" b="1" dirty="0">
                <a:solidFill>
                  <a:srgbClr val="0070C0"/>
                </a:solidFill>
                <a:latin typeface="Arial Narrow" panose="020B0606020202030204" pitchFamily="34" charset="0"/>
              </a:rPr>
              <a:t>(ignores feature relevance)</a:t>
            </a:r>
            <a:endParaRPr lang="en-GB" sz="1100" b="1" dirty="0">
              <a:solidFill>
                <a:srgbClr val="0070C0"/>
              </a:solidFill>
              <a:latin typeface="Arial Narrow" panose="020B0606020202030204" pitchFamily="34" charset="0"/>
            </a:endParaRPr>
          </a:p>
        </p:txBody>
      </p:sp>
      <p:sp>
        <p:nvSpPr>
          <p:cNvPr id="22" name="Rectangle 21">
            <a:extLst>
              <a:ext uri="{FF2B5EF4-FFF2-40B4-BE49-F238E27FC236}">
                <a16:creationId xmlns:a16="http://schemas.microsoft.com/office/drawing/2014/main" id="{14DA76B0-D71B-4272-8E67-7EE9E5B01CDA}"/>
              </a:ext>
            </a:extLst>
          </p:cNvPr>
          <p:cNvSpPr/>
          <p:nvPr/>
        </p:nvSpPr>
        <p:spPr>
          <a:xfrm>
            <a:off x="9966791" y="4041189"/>
            <a:ext cx="1719992" cy="907941"/>
          </a:xfrm>
          <a:prstGeom prst="rect">
            <a:avLst/>
          </a:prstGeom>
        </p:spPr>
        <p:txBody>
          <a:bodyPr wrap="square">
            <a:spAutoFit/>
          </a:bodyPr>
          <a:lstStyle/>
          <a:p>
            <a:pPr algn="ctr"/>
            <a:r>
              <a:rPr lang="en-US" sz="1400" b="1" dirty="0" err="1">
                <a:latin typeface="Arial Narrow" panose="020B0606020202030204" pitchFamily="34" charset="0"/>
              </a:rPr>
              <a:t>B.Acc</a:t>
            </a:r>
            <a:r>
              <a:rPr lang="en-US" sz="1400" b="1" dirty="0">
                <a:latin typeface="Arial Narrow" panose="020B0606020202030204" pitchFamily="34" charset="0"/>
              </a:rPr>
              <a:t>. : </a:t>
            </a:r>
            <a:r>
              <a:rPr lang="en-US" sz="1400" b="1" dirty="0">
                <a:solidFill>
                  <a:srgbClr val="0070C0"/>
                </a:solidFill>
                <a:latin typeface="Arial Narrow" panose="020B0606020202030204" pitchFamily="34" charset="0"/>
              </a:rPr>
              <a:t>extrapolate Bin </a:t>
            </a:r>
            <a:r>
              <a:rPr lang="en-US" sz="1400" b="1" dirty="0" err="1">
                <a:solidFill>
                  <a:srgbClr val="0070C0"/>
                </a:solidFill>
                <a:latin typeface="Arial Narrow" panose="020B0606020202030204" pitchFamily="34" charset="0"/>
              </a:rPr>
              <a:t>ACCuracy</a:t>
            </a:r>
            <a:r>
              <a:rPr lang="en-US" sz="1400" b="1" dirty="0">
                <a:solidFill>
                  <a:srgbClr val="0070C0"/>
                </a:solidFill>
                <a:latin typeface="Arial Narrow" panose="020B0606020202030204" pitchFamily="34" charset="0"/>
              </a:rPr>
              <a:t> </a:t>
            </a:r>
          </a:p>
          <a:p>
            <a:pPr algn="ctr"/>
            <a:r>
              <a:rPr lang="en-US" sz="1400" b="1" dirty="0">
                <a:solidFill>
                  <a:srgbClr val="0070C0"/>
                </a:solidFill>
                <a:latin typeface="Arial Narrow" panose="020B0606020202030204" pitchFamily="34" charset="0"/>
              </a:rPr>
              <a:t>? = 40% </a:t>
            </a:r>
          </a:p>
          <a:p>
            <a:pPr algn="ctr"/>
            <a:r>
              <a:rPr lang="en-US" sz="1100" b="1" dirty="0">
                <a:solidFill>
                  <a:srgbClr val="0070C0"/>
                </a:solidFill>
                <a:latin typeface="Arial Narrow" panose="020B0606020202030204" pitchFamily="34" charset="0"/>
              </a:rPr>
              <a:t>(ignores other bins)</a:t>
            </a:r>
            <a:endParaRPr lang="en-US" sz="1400" b="1" dirty="0">
              <a:solidFill>
                <a:srgbClr val="0070C0"/>
              </a:solidFill>
              <a:latin typeface="Arial Narrow" panose="020B0606020202030204" pitchFamily="34" charset="0"/>
            </a:endParaRPr>
          </a:p>
        </p:txBody>
      </p:sp>
      <p:sp>
        <p:nvSpPr>
          <p:cNvPr id="23" name="Rectangle 22">
            <a:extLst>
              <a:ext uri="{FF2B5EF4-FFF2-40B4-BE49-F238E27FC236}">
                <a16:creationId xmlns:a16="http://schemas.microsoft.com/office/drawing/2014/main" id="{B24ECD05-ADE5-4526-B564-3BBF78BC6320}"/>
              </a:ext>
            </a:extLst>
          </p:cNvPr>
          <p:cNvSpPr/>
          <p:nvPr/>
        </p:nvSpPr>
        <p:spPr>
          <a:xfrm>
            <a:off x="10035249" y="5075871"/>
            <a:ext cx="1719992" cy="1077218"/>
          </a:xfrm>
          <a:prstGeom prst="rect">
            <a:avLst/>
          </a:prstGeom>
        </p:spPr>
        <p:txBody>
          <a:bodyPr wrap="square">
            <a:spAutoFit/>
          </a:bodyPr>
          <a:lstStyle/>
          <a:p>
            <a:pPr algn="ctr"/>
            <a:r>
              <a:rPr lang="en-US" sz="1400" b="1" dirty="0">
                <a:latin typeface="Arial Narrow" panose="020B0606020202030204" pitchFamily="34" charset="0"/>
              </a:rPr>
              <a:t>Par. </a:t>
            </a:r>
            <a:r>
              <a:rPr lang="en-US" sz="1400" b="1" dirty="0">
                <a:solidFill>
                  <a:srgbClr val="0070C0"/>
                </a:solidFill>
                <a:latin typeface="Arial Narrow" panose="020B0606020202030204" pitchFamily="34" charset="0"/>
              </a:rPr>
              <a:t>: use parametric model on capabilities </a:t>
            </a:r>
          </a:p>
          <a:p>
            <a:pPr algn="ctr"/>
            <a:r>
              <a:rPr lang="en-US" sz="1400" b="1" dirty="0">
                <a:solidFill>
                  <a:srgbClr val="0070C0"/>
                </a:solidFill>
                <a:latin typeface="Arial Narrow" panose="020B0606020202030204" pitchFamily="34" charset="0"/>
              </a:rPr>
              <a:t>? = 73.2%</a:t>
            </a:r>
          </a:p>
          <a:p>
            <a:pPr algn="ctr"/>
            <a:r>
              <a:rPr lang="en-US" sz="1100" b="1" dirty="0">
                <a:solidFill>
                  <a:srgbClr val="0070C0"/>
                </a:solidFill>
                <a:latin typeface="Arial Narrow" panose="020B0606020202030204" pitchFamily="34" charset="0"/>
              </a:rPr>
              <a:t>(parameter goodness-of-fit may be poor)</a:t>
            </a:r>
            <a:endParaRPr lang="en-GB" sz="1100" b="1" dirty="0">
              <a:solidFill>
                <a:srgbClr val="0070C0"/>
              </a:solidFill>
              <a:latin typeface="Arial Narrow" panose="020B0606020202030204" pitchFamily="34" charset="0"/>
            </a:endParaRPr>
          </a:p>
        </p:txBody>
      </p:sp>
      <p:sp>
        <p:nvSpPr>
          <p:cNvPr id="24" name="5 CuadroTexto">
            <a:extLst>
              <a:ext uri="{FF2B5EF4-FFF2-40B4-BE49-F238E27FC236}">
                <a16:creationId xmlns:a16="http://schemas.microsoft.com/office/drawing/2014/main" id="{829E8A8B-1349-4D9A-AC4D-9C2B5D47D822}"/>
              </a:ext>
            </a:extLst>
          </p:cNvPr>
          <p:cNvSpPr txBox="1"/>
          <p:nvPr/>
        </p:nvSpPr>
        <p:spPr>
          <a:xfrm>
            <a:off x="1723581" y="5918627"/>
            <a:ext cx="7900479" cy="408623"/>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GB" dirty="0">
                <a:solidFill>
                  <a:srgbClr val="456B69"/>
                </a:solidFill>
                <a:latin typeface="+mj-lt"/>
              </a:rPr>
              <a:t>Except the last one, these are basically non-inferential methods (constant models or binning extrapolations)</a:t>
            </a:r>
          </a:p>
        </p:txBody>
      </p:sp>
      <p:sp>
        <p:nvSpPr>
          <p:cNvPr id="13" name="TextBox 12">
            <a:extLst>
              <a:ext uri="{FF2B5EF4-FFF2-40B4-BE49-F238E27FC236}">
                <a16:creationId xmlns:a16="http://schemas.microsoft.com/office/drawing/2014/main" id="{53214DE0-17EA-44C8-AFFD-3AAD818A5047}"/>
              </a:ext>
            </a:extLst>
          </p:cNvPr>
          <p:cNvSpPr txBox="1"/>
          <p:nvPr/>
        </p:nvSpPr>
        <p:spPr>
          <a:xfrm>
            <a:off x="1481020" y="5100448"/>
            <a:ext cx="3004967" cy="276999"/>
          </a:xfrm>
          <a:prstGeom prst="rect">
            <a:avLst/>
          </a:prstGeom>
          <a:solidFill>
            <a:schemeClr val="bg1"/>
          </a:solidFill>
        </p:spPr>
        <p:txBody>
          <a:bodyPr wrap="square" rtlCol="0">
            <a:spAutoFit/>
          </a:bodyPr>
          <a:lstStyle/>
          <a:p>
            <a:pPr algn="ctr"/>
            <a:r>
              <a:rPr lang="en-US" sz="1200" dirty="0">
                <a:solidFill>
                  <a:srgbClr val="4D4D4D"/>
                </a:solidFill>
                <a:latin typeface="+mj-lt"/>
              </a:rPr>
              <a:t>Reward Size (large to small)</a:t>
            </a:r>
          </a:p>
        </p:txBody>
      </p:sp>
      <p:sp>
        <p:nvSpPr>
          <p:cNvPr id="14" name="TextBox 13">
            <a:extLst>
              <a:ext uri="{FF2B5EF4-FFF2-40B4-BE49-F238E27FC236}">
                <a16:creationId xmlns:a16="http://schemas.microsoft.com/office/drawing/2014/main" id="{243E873F-7086-4752-B876-07E6ACBB5665}"/>
              </a:ext>
            </a:extLst>
          </p:cNvPr>
          <p:cNvSpPr txBox="1"/>
          <p:nvPr/>
        </p:nvSpPr>
        <p:spPr>
          <a:xfrm>
            <a:off x="6357731" y="5311832"/>
            <a:ext cx="3004967" cy="276999"/>
          </a:xfrm>
          <a:prstGeom prst="rect">
            <a:avLst/>
          </a:prstGeom>
          <a:solidFill>
            <a:schemeClr val="bg1"/>
          </a:solidFill>
        </p:spPr>
        <p:txBody>
          <a:bodyPr wrap="square" rtlCol="0">
            <a:spAutoFit/>
          </a:bodyPr>
          <a:lstStyle/>
          <a:p>
            <a:pPr algn="ctr"/>
            <a:r>
              <a:rPr lang="en-US" sz="1200" dirty="0">
                <a:solidFill>
                  <a:srgbClr val="4D4D4D"/>
                </a:solidFill>
                <a:latin typeface="+mj-lt"/>
              </a:rPr>
              <a:t>Reward Size (large to small)</a:t>
            </a:r>
          </a:p>
        </p:txBody>
      </p:sp>
      <p:pic>
        <p:nvPicPr>
          <p:cNvPr id="25" name="Picture 24" descr="Chart&#10;&#10;Description automatically generated">
            <a:extLst>
              <a:ext uri="{FF2B5EF4-FFF2-40B4-BE49-F238E27FC236}">
                <a16:creationId xmlns:a16="http://schemas.microsoft.com/office/drawing/2014/main" id="{0F1F0117-9F2B-42A2-8FA2-74905E3BDEBF}"/>
              </a:ext>
            </a:extLst>
          </p:cNvPr>
          <p:cNvPicPr>
            <a:picLocks noChangeAspect="1"/>
          </p:cNvPicPr>
          <p:nvPr/>
        </p:nvPicPr>
        <p:blipFill>
          <a:blip r:embed="rId4"/>
          <a:stretch>
            <a:fillRect/>
          </a:stretch>
        </p:blipFill>
        <p:spPr>
          <a:xfrm>
            <a:off x="505216" y="1651915"/>
            <a:ext cx="1617016" cy="1077218"/>
          </a:xfrm>
          <a:prstGeom prst="rect">
            <a:avLst/>
          </a:prstGeom>
        </p:spPr>
      </p:pic>
      <p:pic>
        <p:nvPicPr>
          <p:cNvPr id="26" name="Picture 25" descr="Chart&#10;&#10;Description automatically generated">
            <a:extLst>
              <a:ext uri="{FF2B5EF4-FFF2-40B4-BE49-F238E27FC236}">
                <a16:creationId xmlns:a16="http://schemas.microsoft.com/office/drawing/2014/main" id="{6A51D63A-D774-428F-BE88-1235A3687CDB}"/>
              </a:ext>
            </a:extLst>
          </p:cNvPr>
          <p:cNvPicPr>
            <a:picLocks noChangeAspect="1"/>
          </p:cNvPicPr>
          <p:nvPr/>
        </p:nvPicPr>
        <p:blipFill>
          <a:blip r:embed="rId4"/>
          <a:stretch>
            <a:fillRect/>
          </a:stretch>
        </p:blipFill>
        <p:spPr>
          <a:xfrm>
            <a:off x="2385333" y="1552922"/>
            <a:ext cx="1617016" cy="1077218"/>
          </a:xfrm>
          <a:prstGeom prst="rect">
            <a:avLst/>
          </a:prstGeom>
        </p:spPr>
      </p:pic>
      <p:pic>
        <p:nvPicPr>
          <p:cNvPr id="27" name="Picture 26" descr="Chart&#10;&#10;Description automatically generated">
            <a:extLst>
              <a:ext uri="{FF2B5EF4-FFF2-40B4-BE49-F238E27FC236}">
                <a16:creationId xmlns:a16="http://schemas.microsoft.com/office/drawing/2014/main" id="{A43BA529-2A89-49AE-B255-2867F318E0A3}"/>
              </a:ext>
            </a:extLst>
          </p:cNvPr>
          <p:cNvPicPr>
            <a:picLocks noChangeAspect="1"/>
          </p:cNvPicPr>
          <p:nvPr/>
        </p:nvPicPr>
        <p:blipFill>
          <a:blip r:embed="rId3"/>
          <a:stretch>
            <a:fillRect/>
          </a:stretch>
        </p:blipFill>
        <p:spPr>
          <a:xfrm>
            <a:off x="1313078" y="1673933"/>
            <a:ext cx="1843398" cy="1077218"/>
          </a:xfrm>
          <a:prstGeom prst="rect">
            <a:avLst/>
          </a:prstGeom>
        </p:spPr>
      </p:pic>
      <p:sp>
        <p:nvSpPr>
          <p:cNvPr id="28" name="Oval 27">
            <a:extLst>
              <a:ext uri="{FF2B5EF4-FFF2-40B4-BE49-F238E27FC236}">
                <a16:creationId xmlns:a16="http://schemas.microsoft.com/office/drawing/2014/main" id="{4AC5B7D1-CCDF-4926-98B5-710962EAD385}"/>
              </a:ext>
            </a:extLst>
          </p:cNvPr>
          <p:cNvSpPr/>
          <p:nvPr/>
        </p:nvSpPr>
        <p:spPr>
          <a:xfrm>
            <a:off x="291682" y="1444290"/>
            <a:ext cx="3983138" cy="131782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Connector: Curved 28">
            <a:extLst>
              <a:ext uri="{FF2B5EF4-FFF2-40B4-BE49-F238E27FC236}">
                <a16:creationId xmlns:a16="http://schemas.microsoft.com/office/drawing/2014/main" id="{CC588C23-3A3A-46C1-A410-1F03D83852EA}"/>
              </a:ext>
            </a:extLst>
          </p:cNvPr>
          <p:cNvCxnSpPr>
            <a:cxnSpLocks/>
            <a:stCxn id="28" idx="6"/>
          </p:cNvCxnSpPr>
          <p:nvPr/>
        </p:nvCxnSpPr>
        <p:spPr>
          <a:xfrm flipV="1">
            <a:off x="4274820" y="2084832"/>
            <a:ext cx="5691971" cy="18369"/>
          </a:xfrm>
          <a:prstGeom prst="curvedConnector3">
            <a:avLst>
              <a:gd name="adj1" fmla="val 50000"/>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437B0D0A-AAAB-4C0F-A1B4-B13DE2CD8909}"/>
              </a:ext>
            </a:extLst>
          </p:cNvPr>
          <p:cNvCxnSpPr>
            <a:cxnSpLocks/>
            <a:stCxn id="36" idx="6"/>
          </p:cNvCxnSpPr>
          <p:nvPr/>
        </p:nvCxnSpPr>
        <p:spPr>
          <a:xfrm flipV="1">
            <a:off x="5433981" y="3429000"/>
            <a:ext cx="4670139" cy="580806"/>
          </a:xfrm>
          <a:prstGeom prst="curvedConnector3">
            <a:avLst>
              <a:gd name="adj1" fmla="val 50000"/>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1B0B1D7-1ECC-4C3A-B1B4-6321E2FDD224}"/>
              </a:ext>
            </a:extLst>
          </p:cNvPr>
          <p:cNvSpPr/>
          <p:nvPr/>
        </p:nvSpPr>
        <p:spPr>
          <a:xfrm>
            <a:off x="2847131" y="4027441"/>
            <a:ext cx="693420" cy="50016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Connector: Curved 31">
            <a:extLst>
              <a:ext uri="{FF2B5EF4-FFF2-40B4-BE49-F238E27FC236}">
                <a16:creationId xmlns:a16="http://schemas.microsoft.com/office/drawing/2014/main" id="{6E300A41-3F09-46F1-BD35-C955025F71EF}"/>
              </a:ext>
            </a:extLst>
          </p:cNvPr>
          <p:cNvCxnSpPr>
            <a:cxnSpLocks/>
            <a:stCxn id="31" idx="4"/>
            <a:endCxn id="22" idx="1"/>
          </p:cNvCxnSpPr>
          <p:nvPr/>
        </p:nvCxnSpPr>
        <p:spPr>
          <a:xfrm rot="5400000" flipH="1" flipV="1">
            <a:off x="6564095" y="1124906"/>
            <a:ext cx="32442" cy="6772950"/>
          </a:xfrm>
          <a:prstGeom prst="curvedConnector4">
            <a:avLst>
              <a:gd name="adj1" fmla="val -704642"/>
              <a:gd name="adj2" fmla="val 52560"/>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FA14010-AD4E-40E8-AEB7-2B3CDE12FA5E}"/>
              </a:ext>
            </a:extLst>
          </p:cNvPr>
          <p:cNvSpPr/>
          <p:nvPr/>
        </p:nvSpPr>
        <p:spPr>
          <a:xfrm>
            <a:off x="826770" y="2404110"/>
            <a:ext cx="4607211" cy="321139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Arc 44">
            <a:extLst>
              <a:ext uri="{FF2B5EF4-FFF2-40B4-BE49-F238E27FC236}">
                <a16:creationId xmlns:a16="http://schemas.microsoft.com/office/drawing/2014/main" id="{83D59F3D-F4EC-478F-A4E1-289768B40AB1}"/>
              </a:ext>
            </a:extLst>
          </p:cNvPr>
          <p:cNvSpPr/>
          <p:nvPr/>
        </p:nvSpPr>
        <p:spPr>
          <a:xfrm>
            <a:off x="-383588" y="3298865"/>
            <a:ext cx="3983139" cy="3171839"/>
          </a:xfrm>
          <a:prstGeom prst="arc">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6" name="Connector: Curved 45">
            <a:extLst>
              <a:ext uri="{FF2B5EF4-FFF2-40B4-BE49-F238E27FC236}">
                <a16:creationId xmlns:a16="http://schemas.microsoft.com/office/drawing/2014/main" id="{DAA6F31C-355D-4BF7-8A75-1EBCF3921F21}"/>
              </a:ext>
            </a:extLst>
          </p:cNvPr>
          <p:cNvCxnSpPr>
            <a:cxnSpLocks/>
            <a:endCxn id="23" idx="1"/>
          </p:cNvCxnSpPr>
          <p:nvPr/>
        </p:nvCxnSpPr>
        <p:spPr>
          <a:xfrm>
            <a:off x="3156476" y="3879542"/>
            <a:ext cx="6878773" cy="1734938"/>
          </a:xfrm>
          <a:prstGeom prst="curvedConnector3">
            <a:avLst>
              <a:gd name="adj1" fmla="val 40579"/>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433E934-50A5-4713-9267-61A0AE8BBD8E}"/>
              </a:ext>
            </a:extLst>
          </p:cNvPr>
          <p:cNvSpPr/>
          <p:nvPr/>
        </p:nvSpPr>
        <p:spPr>
          <a:xfrm>
            <a:off x="9186198" y="1731133"/>
            <a:ext cx="620469" cy="307777"/>
          </a:xfrm>
          <a:prstGeom prst="rect">
            <a:avLst/>
          </a:prstGeom>
        </p:spPr>
        <p:txBody>
          <a:bodyPr wrap="square">
            <a:spAutoFit/>
          </a:bodyPr>
          <a:lstStyle/>
          <a:p>
            <a:pPr algn="ctr"/>
            <a:r>
              <a:rPr lang="en-US" sz="1400" b="1" dirty="0">
                <a:solidFill>
                  <a:srgbClr val="0070C0"/>
                </a:solidFill>
                <a:latin typeface="Arial Narrow" panose="020B0606020202030204" pitchFamily="34" charset="0"/>
              </a:rPr>
              <a:t>avg</a:t>
            </a:r>
            <a:endParaRPr lang="en-GB" sz="1400" b="1" dirty="0">
              <a:solidFill>
                <a:srgbClr val="0070C0"/>
              </a:solidFill>
              <a:latin typeface="Arial Narrow" panose="020B0606020202030204" pitchFamily="34" charset="0"/>
            </a:endParaRPr>
          </a:p>
        </p:txBody>
      </p:sp>
      <p:sp>
        <p:nvSpPr>
          <p:cNvPr id="50" name="Rectangle 49">
            <a:extLst>
              <a:ext uri="{FF2B5EF4-FFF2-40B4-BE49-F238E27FC236}">
                <a16:creationId xmlns:a16="http://schemas.microsoft.com/office/drawing/2014/main" id="{FFC6FE3D-8CCD-4039-86EA-FB7F51FAD3E9}"/>
              </a:ext>
            </a:extLst>
          </p:cNvPr>
          <p:cNvSpPr/>
          <p:nvPr/>
        </p:nvSpPr>
        <p:spPr>
          <a:xfrm>
            <a:off x="9187450" y="3100016"/>
            <a:ext cx="620469" cy="307777"/>
          </a:xfrm>
          <a:prstGeom prst="rect">
            <a:avLst/>
          </a:prstGeom>
        </p:spPr>
        <p:txBody>
          <a:bodyPr wrap="square">
            <a:spAutoFit/>
          </a:bodyPr>
          <a:lstStyle/>
          <a:p>
            <a:pPr algn="ctr"/>
            <a:r>
              <a:rPr lang="en-US" sz="1400" b="1" dirty="0">
                <a:solidFill>
                  <a:srgbClr val="0070C0"/>
                </a:solidFill>
                <a:latin typeface="Arial Narrow" panose="020B0606020202030204" pitchFamily="34" charset="0"/>
              </a:rPr>
              <a:t>avg</a:t>
            </a:r>
            <a:endParaRPr lang="en-GB" sz="1400" b="1" dirty="0">
              <a:solidFill>
                <a:srgbClr val="0070C0"/>
              </a:solidFill>
              <a:latin typeface="Arial Narrow" panose="020B0606020202030204" pitchFamily="34" charset="0"/>
            </a:endParaRPr>
          </a:p>
        </p:txBody>
      </p:sp>
      <p:sp>
        <p:nvSpPr>
          <p:cNvPr id="51" name="Rectangle 50">
            <a:extLst>
              <a:ext uri="{FF2B5EF4-FFF2-40B4-BE49-F238E27FC236}">
                <a16:creationId xmlns:a16="http://schemas.microsoft.com/office/drawing/2014/main" id="{D3A19C7A-35FA-4C10-936B-BCFF819AB934}"/>
              </a:ext>
            </a:extLst>
          </p:cNvPr>
          <p:cNvSpPr/>
          <p:nvPr/>
        </p:nvSpPr>
        <p:spPr>
          <a:xfrm>
            <a:off x="9211548" y="4076490"/>
            <a:ext cx="620469" cy="307777"/>
          </a:xfrm>
          <a:prstGeom prst="rect">
            <a:avLst/>
          </a:prstGeom>
        </p:spPr>
        <p:txBody>
          <a:bodyPr wrap="square">
            <a:spAutoFit/>
          </a:bodyPr>
          <a:lstStyle/>
          <a:p>
            <a:pPr algn="ctr"/>
            <a:r>
              <a:rPr lang="en-US" sz="1400" b="1" dirty="0">
                <a:solidFill>
                  <a:srgbClr val="0070C0"/>
                </a:solidFill>
                <a:latin typeface="Arial Narrow" panose="020B0606020202030204" pitchFamily="34" charset="0"/>
              </a:rPr>
              <a:t>avg</a:t>
            </a:r>
            <a:endParaRPr lang="en-GB" sz="1400" b="1" dirty="0">
              <a:solidFill>
                <a:srgbClr val="0070C0"/>
              </a:solidFill>
              <a:latin typeface="Arial Narrow" panose="020B0606020202030204" pitchFamily="34" charset="0"/>
            </a:endParaRPr>
          </a:p>
        </p:txBody>
      </p:sp>
      <p:sp>
        <p:nvSpPr>
          <p:cNvPr id="52" name="Rectangle 51">
            <a:extLst>
              <a:ext uri="{FF2B5EF4-FFF2-40B4-BE49-F238E27FC236}">
                <a16:creationId xmlns:a16="http://schemas.microsoft.com/office/drawing/2014/main" id="{CE5FE422-6F3F-4199-BABF-FC58B4B5066A}"/>
              </a:ext>
            </a:extLst>
          </p:cNvPr>
          <p:cNvSpPr/>
          <p:nvPr/>
        </p:nvSpPr>
        <p:spPr>
          <a:xfrm>
            <a:off x="9186198" y="5096862"/>
            <a:ext cx="701546" cy="307777"/>
          </a:xfrm>
          <a:prstGeom prst="rect">
            <a:avLst/>
          </a:prstGeom>
        </p:spPr>
        <p:txBody>
          <a:bodyPr wrap="square">
            <a:spAutoFit/>
          </a:bodyPr>
          <a:lstStyle/>
          <a:p>
            <a:pPr algn="ctr"/>
            <a:r>
              <a:rPr lang="en-US" sz="1400" b="1" dirty="0">
                <a:solidFill>
                  <a:srgbClr val="0070C0"/>
                </a:solidFill>
                <a:latin typeface="Arial Narrow" panose="020B0606020202030204" pitchFamily="34" charset="0"/>
              </a:rPr>
              <a:t>logistic</a:t>
            </a:r>
            <a:endParaRPr lang="en-GB" sz="1400" b="1" dirty="0">
              <a:solidFill>
                <a:srgbClr val="0070C0"/>
              </a:solidFill>
              <a:latin typeface="Arial Narrow" panose="020B0606020202030204" pitchFamily="34" charset="0"/>
            </a:endParaRPr>
          </a:p>
        </p:txBody>
      </p:sp>
    </p:spTree>
    <p:extLst>
      <p:ext uri="{BB962C8B-B14F-4D97-AF65-F5344CB8AC3E}">
        <p14:creationId xmlns:p14="http://schemas.microsoft.com/office/powerpoint/2010/main" val="11453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animBg="1"/>
      <p:bldP spid="28" grpId="0" animBg="1"/>
      <p:bldP spid="31" grpId="0" animBg="1"/>
      <p:bldP spid="36" grpId="0" animBg="1"/>
      <p:bldP spid="45" grpId="0" animBg="1"/>
      <p:bldP spid="49" grpId="0"/>
      <p:bldP spid="50" grpId="0"/>
      <p:bldP spid="51" grpId="0"/>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0662656" cy="1499616"/>
          </a:xfrm>
        </p:spPr>
        <p:txBody>
          <a:bodyPr>
            <a:normAutofit/>
          </a:bodyPr>
          <a:lstStyle/>
          <a:p>
            <a:r>
              <a:rPr lang="en-GB" dirty="0"/>
              <a:t>Predicting performance NOT POSSIBLE?</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34</a:t>
            </a:fld>
            <a:endParaRPr lang="en-GB"/>
          </a:p>
        </p:txBody>
      </p:sp>
      <p:pic>
        <p:nvPicPr>
          <p:cNvPr id="25" name="Picture 24">
            <a:extLst>
              <a:ext uri="{FF2B5EF4-FFF2-40B4-BE49-F238E27FC236}">
                <a16:creationId xmlns:a16="http://schemas.microsoft.com/office/drawing/2014/main" id="{BA1E55D5-ECC1-42DA-9948-AA2728CC1B5C}"/>
              </a:ext>
            </a:extLst>
          </p:cNvPr>
          <p:cNvPicPr>
            <a:picLocks noChangeAspect="1"/>
          </p:cNvPicPr>
          <p:nvPr/>
        </p:nvPicPr>
        <p:blipFill>
          <a:blip r:embed="rId2"/>
          <a:stretch>
            <a:fillRect/>
          </a:stretch>
        </p:blipFill>
        <p:spPr>
          <a:xfrm>
            <a:off x="6246921" y="2144393"/>
            <a:ext cx="3345746" cy="3652292"/>
          </a:xfrm>
          <a:prstGeom prst="rect">
            <a:avLst/>
          </a:prstGeom>
        </p:spPr>
      </p:pic>
      <p:sp>
        <p:nvSpPr>
          <p:cNvPr id="26" name="TextBox 25">
            <a:extLst>
              <a:ext uri="{FF2B5EF4-FFF2-40B4-BE49-F238E27FC236}">
                <a16:creationId xmlns:a16="http://schemas.microsoft.com/office/drawing/2014/main" id="{0A8F7F94-D43D-497A-82A9-91C98F45E02F}"/>
              </a:ext>
            </a:extLst>
          </p:cNvPr>
          <p:cNvSpPr txBox="1"/>
          <p:nvPr/>
        </p:nvSpPr>
        <p:spPr>
          <a:xfrm>
            <a:off x="8127897" y="4171154"/>
            <a:ext cx="457200" cy="369332"/>
          </a:xfrm>
          <a:prstGeom prst="rect">
            <a:avLst/>
          </a:prstGeom>
          <a:noFill/>
        </p:spPr>
        <p:txBody>
          <a:bodyPr wrap="square" rtlCol="0">
            <a:spAutoFit/>
          </a:bodyPr>
          <a:lstStyle/>
          <a:p>
            <a:r>
              <a:rPr lang="en-GB" b="1" dirty="0">
                <a:solidFill>
                  <a:srgbClr val="0070C0"/>
                </a:solidFill>
              </a:rPr>
              <a:t>?</a:t>
            </a:r>
          </a:p>
        </p:txBody>
      </p:sp>
      <p:pic>
        <p:nvPicPr>
          <p:cNvPr id="27" name="Picture 26" descr="Chart&#10;&#10;Description automatically generated">
            <a:extLst>
              <a:ext uri="{FF2B5EF4-FFF2-40B4-BE49-F238E27FC236}">
                <a16:creationId xmlns:a16="http://schemas.microsoft.com/office/drawing/2014/main" id="{9E3D6A1D-984C-4077-B3C3-FF6FE4400BC2}"/>
              </a:ext>
            </a:extLst>
          </p:cNvPr>
          <p:cNvPicPr>
            <a:picLocks noChangeAspect="1"/>
          </p:cNvPicPr>
          <p:nvPr/>
        </p:nvPicPr>
        <p:blipFill>
          <a:blip r:embed="rId3"/>
          <a:stretch>
            <a:fillRect/>
          </a:stretch>
        </p:blipFill>
        <p:spPr>
          <a:xfrm>
            <a:off x="1343962" y="2873645"/>
            <a:ext cx="3895389" cy="2595017"/>
          </a:xfrm>
          <a:prstGeom prst="rect">
            <a:avLst/>
          </a:prstGeom>
        </p:spPr>
      </p:pic>
      <p:sp>
        <p:nvSpPr>
          <p:cNvPr id="28" name="Rectangle 27">
            <a:extLst>
              <a:ext uri="{FF2B5EF4-FFF2-40B4-BE49-F238E27FC236}">
                <a16:creationId xmlns:a16="http://schemas.microsoft.com/office/drawing/2014/main" id="{CDC477CF-D85E-472D-8EBA-197CACB9C043}"/>
              </a:ext>
            </a:extLst>
          </p:cNvPr>
          <p:cNvSpPr/>
          <p:nvPr/>
        </p:nvSpPr>
        <p:spPr>
          <a:xfrm>
            <a:off x="10130783" y="1713506"/>
            <a:ext cx="1625399" cy="861774"/>
          </a:xfrm>
          <a:prstGeom prst="rect">
            <a:avLst/>
          </a:prstGeom>
        </p:spPr>
        <p:txBody>
          <a:bodyPr wrap="square">
            <a:spAutoFit/>
          </a:bodyPr>
          <a:lstStyle/>
          <a:p>
            <a:pPr algn="ctr"/>
            <a:r>
              <a:rPr lang="en-US" sz="1400" b="1" dirty="0">
                <a:latin typeface="Arial Narrow" panose="020B0606020202030204" pitchFamily="34" charset="0"/>
              </a:rPr>
              <a:t>A </a:t>
            </a:r>
            <a:r>
              <a:rPr lang="en-US" sz="1400" b="1" dirty="0">
                <a:solidFill>
                  <a:srgbClr val="0070C0"/>
                </a:solidFill>
                <a:latin typeface="Arial Narrow" panose="020B0606020202030204" pitchFamily="34" charset="0"/>
              </a:rPr>
              <a:t>: use assessor models</a:t>
            </a:r>
          </a:p>
          <a:p>
            <a:pPr algn="ctr"/>
            <a:r>
              <a:rPr lang="en-US" sz="1100" b="1" dirty="0">
                <a:solidFill>
                  <a:srgbClr val="0070C0"/>
                </a:solidFill>
                <a:latin typeface="Arial Narrow" panose="020B0606020202030204" pitchFamily="34" charset="0"/>
              </a:rPr>
              <a:t>(Using all variables or only the relevant ones?)</a:t>
            </a:r>
            <a:endParaRPr lang="en-GB" sz="1400" b="1" dirty="0">
              <a:solidFill>
                <a:srgbClr val="0070C0"/>
              </a:solidFill>
              <a:latin typeface="Arial Narrow" panose="020B0606020202030204" pitchFamily="34" charset="0"/>
            </a:endParaRPr>
          </a:p>
        </p:txBody>
      </p:sp>
      <p:sp>
        <p:nvSpPr>
          <p:cNvPr id="29" name="5 CuadroTexto">
            <a:extLst>
              <a:ext uri="{FF2B5EF4-FFF2-40B4-BE49-F238E27FC236}">
                <a16:creationId xmlns:a16="http://schemas.microsoft.com/office/drawing/2014/main" id="{6AE55BAA-0A21-4AFF-B3DD-48F37C68842E}"/>
              </a:ext>
            </a:extLst>
          </p:cNvPr>
          <p:cNvSpPr txBox="1"/>
          <p:nvPr/>
        </p:nvSpPr>
        <p:spPr>
          <a:xfrm>
            <a:off x="3271625" y="5962019"/>
            <a:ext cx="6321042" cy="408623"/>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GB" dirty="0">
                <a:solidFill>
                  <a:srgbClr val="456B69"/>
                </a:solidFill>
                <a:latin typeface="+mj-lt"/>
              </a:rPr>
              <a:t>assessors = let’s use all the power of ML to characterise the system’s performance!!</a:t>
            </a:r>
          </a:p>
        </p:txBody>
      </p:sp>
      <p:sp>
        <p:nvSpPr>
          <p:cNvPr id="10" name="TextBox 9">
            <a:extLst>
              <a:ext uri="{FF2B5EF4-FFF2-40B4-BE49-F238E27FC236}">
                <a16:creationId xmlns:a16="http://schemas.microsoft.com/office/drawing/2014/main" id="{C2BEF7E2-E757-4762-9403-4C811FD3616C}"/>
              </a:ext>
            </a:extLst>
          </p:cNvPr>
          <p:cNvSpPr txBox="1"/>
          <p:nvPr/>
        </p:nvSpPr>
        <p:spPr>
          <a:xfrm>
            <a:off x="1654624" y="5303699"/>
            <a:ext cx="3004967" cy="276999"/>
          </a:xfrm>
          <a:prstGeom prst="rect">
            <a:avLst/>
          </a:prstGeom>
          <a:solidFill>
            <a:schemeClr val="bg1"/>
          </a:solidFill>
        </p:spPr>
        <p:txBody>
          <a:bodyPr wrap="square" rtlCol="0">
            <a:spAutoFit/>
          </a:bodyPr>
          <a:lstStyle/>
          <a:p>
            <a:pPr algn="ctr"/>
            <a:r>
              <a:rPr lang="en-US" sz="1200" dirty="0">
                <a:solidFill>
                  <a:srgbClr val="4D4D4D"/>
                </a:solidFill>
                <a:latin typeface="+mj-lt"/>
              </a:rPr>
              <a:t>Reward Size (large to small)</a:t>
            </a:r>
          </a:p>
        </p:txBody>
      </p:sp>
      <p:sp>
        <p:nvSpPr>
          <p:cNvPr id="11" name="TextBox 10">
            <a:extLst>
              <a:ext uri="{FF2B5EF4-FFF2-40B4-BE49-F238E27FC236}">
                <a16:creationId xmlns:a16="http://schemas.microsoft.com/office/drawing/2014/main" id="{4F4377DA-0B62-41F8-BA50-E7D0977B32F3}"/>
              </a:ext>
            </a:extLst>
          </p:cNvPr>
          <p:cNvSpPr txBox="1"/>
          <p:nvPr/>
        </p:nvSpPr>
        <p:spPr>
          <a:xfrm>
            <a:off x="6726496" y="5419624"/>
            <a:ext cx="3004967" cy="276999"/>
          </a:xfrm>
          <a:prstGeom prst="rect">
            <a:avLst/>
          </a:prstGeom>
          <a:solidFill>
            <a:schemeClr val="bg1"/>
          </a:solidFill>
        </p:spPr>
        <p:txBody>
          <a:bodyPr wrap="square" rtlCol="0">
            <a:spAutoFit/>
          </a:bodyPr>
          <a:lstStyle/>
          <a:p>
            <a:pPr algn="ctr"/>
            <a:r>
              <a:rPr lang="en-US" sz="1200" dirty="0">
                <a:solidFill>
                  <a:srgbClr val="4D4D4D"/>
                </a:solidFill>
                <a:latin typeface="+mj-lt"/>
              </a:rPr>
              <a:t>Reward Size (large to small)</a:t>
            </a:r>
          </a:p>
        </p:txBody>
      </p:sp>
      <p:pic>
        <p:nvPicPr>
          <p:cNvPr id="13" name="Picture 12" descr="Chart&#10;&#10;Description automatically generated">
            <a:extLst>
              <a:ext uri="{FF2B5EF4-FFF2-40B4-BE49-F238E27FC236}">
                <a16:creationId xmlns:a16="http://schemas.microsoft.com/office/drawing/2014/main" id="{BFC573A0-C31E-4240-9C6A-69BAD6FA0446}"/>
              </a:ext>
            </a:extLst>
          </p:cNvPr>
          <p:cNvPicPr>
            <a:picLocks noChangeAspect="1"/>
          </p:cNvPicPr>
          <p:nvPr/>
        </p:nvPicPr>
        <p:blipFill>
          <a:blip r:embed="rId3"/>
          <a:stretch>
            <a:fillRect/>
          </a:stretch>
        </p:blipFill>
        <p:spPr>
          <a:xfrm>
            <a:off x="505216" y="1651915"/>
            <a:ext cx="1617016" cy="1077218"/>
          </a:xfrm>
          <a:prstGeom prst="rect">
            <a:avLst/>
          </a:prstGeom>
        </p:spPr>
      </p:pic>
      <p:pic>
        <p:nvPicPr>
          <p:cNvPr id="14" name="Picture 13" descr="Chart&#10;&#10;Description automatically generated">
            <a:extLst>
              <a:ext uri="{FF2B5EF4-FFF2-40B4-BE49-F238E27FC236}">
                <a16:creationId xmlns:a16="http://schemas.microsoft.com/office/drawing/2014/main" id="{44062976-AB8A-49F5-8FC0-93E13EB03E14}"/>
              </a:ext>
            </a:extLst>
          </p:cNvPr>
          <p:cNvPicPr>
            <a:picLocks noChangeAspect="1"/>
          </p:cNvPicPr>
          <p:nvPr/>
        </p:nvPicPr>
        <p:blipFill>
          <a:blip r:embed="rId3"/>
          <a:stretch>
            <a:fillRect/>
          </a:stretch>
        </p:blipFill>
        <p:spPr>
          <a:xfrm>
            <a:off x="2385333" y="1552922"/>
            <a:ext cx="1617016" cy="1077218"/>
          </a:xfrm>
          <a:prstGeom prst="rect">
            <a:avLst/>
          </a:prstGeom>
        </p:spPr>
      </p:pic>
      <p:sp>
        <p:nvSpPr>
          <p:cNvPr id="15" name="Oval 14">
            <a:extLst>
              <a:ext uri="{FF2B5EF4-FFF2-40B4-BE49-F238E27FC236}">
                <a16:creationId xmlns:a16="http://schemas.microsoft.com/office/drawing/2014/main" id="{BDEA47BE-9AE5-43DF-AC27-E7C111EBE308}"/>
              </a:ext>
            </a:extLst>
          </p:cNvPr>
          <p:cNvSpPr/>
          <p:nvPr/>
        </p:nvSpPr>
        <p:spPr>
          <a:xfrm>
            <a:off x="291682" y="1444290"/>
            <a:ext cx="3983138" cy="131782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Curved 15">
            <a:extLst>
              <a:ext uri="{FF2B5EF4-FFF2-40B4-BE49-F238E27FC236}">
                <a16:creationId xmlns:a16="http://schemas.microsoft.com/office/drawing/2014/main" id="{77BA7BEB-EF35-4C7E-A39B-0C7168A0DA64}"/>
              </a:ext>
            </a:extLst>
          </p:cNvPr>
          <p:cNvCxnSpPr>
            <a:cxnSpLocks/>
            <a:stCxn id="15" idx="6"/>
          </p:cNvCxnSpPr>
          <p:nvPr/>
        </p:nvCxnSpPr>
        <p:spPr>
          <a:xfrm flipV="1">
            <a:off x="4274820" y="2084832"/>
            <a:ext cx="5691971" cy="18369"/>
          </a:xfrm>
          <a:prstGeom prst="curvedConnector3">
            <a:avLst>
              <a:gd name="adj1" fmla="val 50000"/>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2CA2F3C-D0BD-489A-BE70-9F5B58645749}"/>
              </a:ext>
            </a:extLst>
          </p:cNvPr>
          <p:cNvSpPr/>
          <p:nvPr/>
        </p:nvSpPr>
        <p:spPr>
          <a:xfrm>
            <a:off x="8780016" y="1731133"/>
            <a:ext cx="1026651" cy="307777"/>
          </a:xfrm>
          <a:prstGeom prst="rect">
            <a:avLst/>
          </a:prstGeom>
        </p:spPr>
        <p:txBody>
          <a:bodyPr wrap="square">
            <a:spAutoFit/>
          </a:bodyPr>
          <a:lstStyle/>
          <a:p>
            <a:pPr algn="ctr"/>
            <a:r>
              <a:rPr lang="en-US" sz="1400" b="1" dirty="0">
                <a:solidFill>
                  <a:srgbClr val="0070C0"/>
                </a:solidFill>
                <a:latin typeface="Arial Narrow" panose="020B0606020202030204" pitchFamily="34" charset="0"/>
              </a:rPr>
              <a:t>ML model</a:t>
            </a:r>
            <a:endParaRPr lang="en-GB" sz="1400" b="1" dirty="0">
              <a:solidFill>
                <a:srgbClr val="0070C0"/>
              </a:solidFill>
              <a:latin typeface="Arial Narrow" panose="020B0606020202030204" pitchFamily="34" charset="0"/>
            </a:endParaRPr>
          </a:p>
        </p:txBody>
      </p:sp>
    </p:spTree>
    <p:extLst>
      <p:ext uri="{BB962C8B-B14F-4D97-AF65-F5344CB8AC3E}">
        <p14:creationId xmlns:p14="http://schemas.microsoft.com/office/powerpoint/2010/main" val="427510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15"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0662656" cy="1499616"/>
          </a:xfrm>
        </p:spPr>
        <p:txBody>
          <a:bodyPr>
            <a:normAutofit/>
          </a:bodyPr>
          <a:lstStyle/>
          <a:p>
            <a:r>
              <a:rPr lang="en-GB" dirty="0"/>
              <a:t>Predicting performance (comparison)</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35</a:t>
            </a:fld>
            <a:endParaRPr lang="en-GB"/>
          </a:p>
        </p:txBody>
      </p:sp>
      <p:pic>
        <p:nvPicPr>
          <p:cNvPr id="6" name="Picture 5">
            <a:extLst>
              <a:ext uri="{FF2B5EF4-FFF2-40B4-BE49-F238E27FC236}">
                <a16:creationId xmlns:a16="http://schemas.microsoft.com/office/drawing/2014/main" id="{406BE776-DF42-43B4-9328-F39D46013300}"/>
              </a:ext>
            </a:extLst>
          </p:cNvPr>
          <p:cNvPicPr>
            <a:picLocks noChangeAspect="1"/>
          </p:cNvPicPr>
          <p:nvPr/>
        </p:nvPicPr>
        <p:blipFill>
          <a:blip r:embed="rId2"/>
          <a:stretch>
            <a:fillRect/>
          </a:stretch>
        </p:blipFill>
        <p:spPr>
          <a:xfrm>
            <a:off x="2406579" y="2607905"/>
            <a:ext cx="7443439" cy="1853942"/>
          </a:xfrm>
          <a:prstGeom prst="rect">
            <a:avLst/>
          </a:prstGeom>
        </p:spPr>
      </p:pic>
      <p:sp>
        <p:nvSpPr>
          <p:cNvPr id="7" name="Rectangle 6">
            <a:extLst>
              <a:ext uri="{FF2B5EF4-FFF2-40B4-BE49-F238E27FC236}">
                <a16:creationId xmlns:a16="http://schemas.microsoft.com/office/drawing/2014/main" id="{E0DE8DF2-FDF7-46F1-B1FC-ED2D59B5464E}"/>
              </a:ext>
            </a:extLst>
          </p:cNvPr>
          <p:cNvSpPr/>
          <p:nvPr/>
        </p:nvSpPr>
        <p:spPr>
          <a:xfrm>
            <a:off x="4163781" y="4984920"/>
            <a:ext cx="5686237" cy="369332"/>
          </a:xfrm>
          <a:prstGeom prst="rect">
            <a:avLst/>
          </a:prstGeom>
        </p:spPr>
        <p:txBody>
          <a:bodyPr wrap="none">
            <a:spAutoFit/>
          </a:bodyPr>
          <a:lstStyle/>
          <a:p>
            <a:r>
              <a:rPr lang="en-US" dirty="0"/>
              <a:t>Animal AI Competition Data: 99 instances x 68 agents</a:t>
            </a:r>
          </a:p>
        </p:txBody>
      </p:sp>
    </p:spTree>
    <p:extLst>
      <p:ext uri="{BB962C8B-B14F-4D97-AF65-F5344CB8AC3E}">
        <p14:creationId xmlns:p14="http://schemas.microsoft.com/office/powerpoint/2010/main" val="4083482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GB" dirty="0"/>
              <a:t>Capability-oriented AI Evaluation</a:t>
            </a:r>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36</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en-GB" sz="6000" dirty="0">
                <a:solidFill>
                  <a:srgbClr val="CDFFEC"/>
                </a:solidFill>
              </a:rPr>
              <a:t>Measurement Layouts</a:t>
            </a:r>
            <a:endParaRPr lang="en-GB" sz="5400" i="1" dirty="0">
              <a:solidFill>
                <a:srgbClr val="CDFFEC"/>
              </a:solidFill>
            </a:endParaRPr>
          </a:p>
        </p:txBody>
      </p:sp>
      <p:sp>
        <p:nvSpPr>
          <p:cNvPr id="7" name="Rectangle 6">
            <a:extLst>
              <a:ext uri="{FF2B5EF4-FFF2-40B4-BE49-F238E27FC236}">
                <a16:creationId xmlns:a16="http://schemas.microsoft.com/office/drawing/2014/main" id="{B306CFEA-8AFE-199D-73F5-1655F201E8BC}"/>
              </a:ext>
            </a:extLst>
          </p:cNvPr>
          <p:cNvSpPr/>
          <p:nvPr/>
        </p:nvSpPr>
        <p:spPr>
          <a:xfrm>
            <a:off x="5422710" y="5270375"/>
            <a:ext cx="4488734" cy="1477328"/>
          </a:xfrm>
          <a:prstGeom prst="rect">
            <a:avLst/>
          </a:prstGeom>
        </p:spPr>
        <p:txBody>
          <a:bodyPr wrap="square">
            <a:spAutoFit/>
          </a:bodyPr>
          <a:lstStyle/>
          <a:p>
            <a:r>
              <a:rPr lang="en-US" i="1" dirty="0">
                <a:solidFill>
                  <a:schemeClr val="bg1">
                    <a:lumMod val="75000"/>
                  </a:schemeClr>
                </a:solidFill>
                <a:latin typeface="Arial Narrow" panose="020B0606020202030204" pitchFamily="34" charset="0"/>
              </a:rPr>
              <a:t>J. Burden et al. “Inferring Capabilities from Task Performance with Bayesian Triangulation”, https://arxiv.org/abs/2309.11975.</a:t>
            </a:r>
          </a:p>
          <a:p>
            <a:endParaRPr lang="en-GB" i="1" dirty="0">
              <a:solidFill>
                <a:schemeClr val="bg1">
                  <a:lumMod val="75000"/>
                </a:schemeClr>
              </a:solidFill>
              <a:latin typeface="Arial Narrow" panose="020B0606020202030204" pitchFamily="34" charset="0"/>
            </a:endParaRPr>
          </a:p>
          <a:p>
            <a:endParaRPr lang="en-GB" b="0" i="1" dirty="0">
              <a:solidFill>
                <a:schemeClr val="bg1">
                  <a:lumMod val="75000"/>
                </a:schemeClr>
              </a:solidFill>
              <a:effectLst/>
              <a:latin typeface="Arial Narrow" panose="020B0606020202030204" pitchFamily="34" charset="0"/>
            </a:endParaRPr>
          </a:p>
        </p:txBody>
      </p:sp>
    </p:spTree>
    <p:extLst>
      <p:ext uri="{BB962C8B-B14F-4D97-AF65-F5344CB8AC3E}">
        <p14:creationId xmlns:p14="http://schemas.microsoft.com/office/powerpoint/2010/main" val="3266356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0662656" cy="1499616"/>
          </a:xfrm>
        </p:spPr>
        <p:txBody>
          <a:bodyPr>
            <a:normAutofit/>
          </a:bodyPr>
          <a:lstStyle/>
          <a:p>
            <a:r>
              <a:rPr lang="en-GB" dirty="0"/>
              <a:t>MEASUREMENT LAYOUTS : simple example (</a:t>
            </a:r>
            <a:r>
              <a:rPr lang="en-GB" dirty="0" err="1"/>
              <a:t>aaio</a:t>
            </a:r>
            <a:r>
              <a:rPr lang="en-GB" dirty="0"/>
              <a:t>)</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37</a:t>
            </a:fld>
            <a:endParaRPr lang="en-GB"/>
          </a:p>
        </p:txBody>
      </p:sp>
      <p:pic>
        <p:nvPicPr>
          <p:cNvPr id="3" name="Picture 2">
            <a:extLst>
              <a:ext uri="{FF2B5EF4-FFF2-40B4-BE49-F238E27FC236}">
                <a16:creationId xmlns:a16="http://schemas.microsoft.com/office/drawing/2014/main" id="{DAA6A1C4-2E36-46FD-86D9-448F0949B33E}"/>
              </a:ext>
            </a:extLst>
          </p:cNvPr>
          <p:cNvPicPr>
            <a:picLocks noChangeAspect="1"/>
          </p:cNvPicPr>
          <p:nvPr/>
        </p:nvPicPr>
        <p:blipFill>
          <a:blip r:embed="rId2"/>
          <a:stretch>
            <a:fillRect/>
          </a:stretch>
        </p:blipFill>
        <p:spPr>
          <a:xfrm>
            <a:off x="198421" y="1900350"/>
            <a:ext cx="11795157" cy="3529729"/>
          </a:xfrm>
          <a:prstGeom prst="rect">
            <a:avLst/>
          </a:prstGeom>
        </p:spPr>
      </p:pic>
      <p:pic>
        <p:nvPicPr>
          <p:cNvPr id="1026" name="Picture 2" descr="PyMC and PyTensor — PyMC 5.0.1 documentation">
            <a:extLst>
              <a:ext uri="{FF2B5EF4-FFF2-40B4-BE49-F238E27FC236}">
                <a16:creationId xmlns:a16="http://schemas.microsoft.com/office/drawing/2014/main" id="{6C2A0CCF-413D-4C46-AE96-0605D4A4E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010" y="5694031"/>
            <a:ext cx="2242247" cy="9138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0E15193-5B0A-4364-970E-310211A99291}"/>
              </a:ext>
            </a:extLst>
          </p:cNvPr>
          <p:cNvSpPr/>
          <p:nvPr/>
        </p:nvSpPr>
        <p:spPr>
          <a:xfrm>
            <a:off x="7275873" y="5416569"/>
            <a:ext cx="4857136" cy="861774"/>
          </a:xfrm>
          <a:prstGeom prst="rect">
            <a:avLst/>
          </a:prstGeom>
        </p:spPr>
        <p:txBody>
          <a:bodyPr wrap="square">
            <a:spAutoFit/>
          </a:bodyPr>
          <a:lstStyle/>
          <a:p>
            <a:pPr algn="ctr">
              <a:lnSpc>
                <a:spcPts val="1500"/>
              </a:lnSpc>
            </a:pPr>
            <a:r>
              <a:rPr lang="en-GB" sz="1400" i="1" dirty="0">
                <a:latin typeface="Arial Narrow" panose="020B0606020202030204" pitchFamily="34" charset="0"/>
              </a:rPr>
              <a:t>The x-axis and y-axis show the inferred means for </a:t>
            </a:r>
            <a:r>
              <a:rPr lang="en-GB" sz="1400" i="1" dirty="0" err="1">
                <a:latin typeface="Arial Narrow" panose="020B0606020202030204" pitchFamily="34" charset="0"/>
              </a:rPr>
              <a:t>navigationAbility</a:t>
            </a:r>
            <a:r>
              <a:rPr lang="en-GB" sz="1400" i="1" dirty="0">
                <a:latin typeface="Arial Narrow" panose="020B0606020202030204" pitchFamily="34" charset="0"/>
              </a:rPr>
              <a:t> and </a:t>
            </a:r>
            <a:r>
              <a:rPr lang="en-GB" sz="1400" i="1" dirty="0" err="1">
                <a:latin typeface="Arial Narrow" panose="020B0606020202030204" pitchFamily="34" charset="0"/>
              </a:rPr>
              <a:t>visualAbility</a:t>
            </a:r>
            <a:r>
              <a:rPr lang="en-GB" sz="1400" i="1" dirty="0">
                <a:latin typeface="Arial Narrow" panose="020B0606020202030204" pitchFamily="34" charset="0"/>
              </a:rPr>
              <a:t> respectively, with their standard deviations as error bars in grey. The radius of each point represents the average performance, while the colour represents the </a:t>
            </a:r>
            <a:r>
              <a:rPr lang="en-GB" sz="1400" i="1" dirty="0" err="1">
                <a:latin typeface="Arial Narrow" panose="020B0606020202030204" pitchFamily="34" charset="0"/>
              </a:rPr>
              <a:t>noiseLevel</a:t>
            </a:r>
            <a:r>
              <a:rPr lang="en-GB" sz="1400" i="1" dirty="0">
                <a:latin typeface="Arial Narrow" panose="020B0606020202030204" pitchFamily="34" charset="0"/>
              </a:rPr>
              <a:t> (red higher than blue).</a:t>
            </a:r>
          </a:p>
        </p:txBody>
      </p:sp>
      <p:sp>
        <p:nvSpPr>
          <p:cNvPr id="9" name="Rectangle 8">
            <a:extLst>
              <a:ext uri="{FF2B5EF4-FFF2-40B4-BE49-F238E27FC236}">
                <a16:creationId xmlns:a16="http://schemas.microsoft.com/office/drawing/2014/main" id="{36E861CE-4076-47CE-9941-234D7AC9D6B7}"/>
              </a:ext>
            </a:extLst>
          </p:cNvPr>
          <p:cNvSpPr/>
          <p:nvPr/>
        </p:nvSpPr>
        <p:spPr>
          <a:xfrm>
            <a:off x="365546" y="5783347"/>
            <a:ext cx="2562849" cy="769441"/>
          </a:xfrm>
          <a:prstGeom prst="rect">
            <a:avLst/>
          </a:prstGeom>
        </p:spPr>
        <p:txBody>
          <a:bodyPr wrap="square">
            <a:spAutoFit/>
          </a:bodyPr>
          <a:lstStyle/>
          <a:p>
            <a:r>
              <a:rPr lang="en-GB" sz="1100" dirty="0">
                <a:solidFill>
                  <a:schemeClr val="bg1">
                    <a:lumMod val="65000"/>
                  </a:schemeClr>
                </a:solidFill>
              </a:rPr>
              <a:t>J. Burden et al. “Inferring Capabilities from Task Performance with Bayesian Triangulation”, https://arxiv.org/abs/2309.11975.</a:t>
            </a:r>
          </a:p>
        </p:txBody>
      </p:sp>
      <p:sp>
        <p:nvSpPr>
          <p:cNvPr id="7" name="TextBox 6">
            <a:extLst>
              <a:ext uri="{FF2B5EF4-FFF2-40B4-BE49-F238E27FC236}">
                <a16:creationId xmlns:a16="http://schemas.microsoft.com/office/drawing/2014/main" id="{48ABCBFB-8600-CFE1-5CDC-4A176A4F3EA1}"/>
              </a:ext>
            </a:extLst>
          </p:cNvPr>
          <p:cNvSpPr txBox="1"/>
          <p:nvPr/>
        </p:nvSpPr>
        <p:spPr>
          <a:xfrm rot="20898061">
            <a:off x="3592296" y="2397207"/>
            <a:ext cx="5007406" cy="1938992"/>
          </a:xfrm>
          <a:prstGeom prst="rect">
            <a:avLst/>
          </a:prstGeom>
          <a:noFill/>
        </p:spPr>
        <p:txBody>
          <a:bodyPr wrap="square" rtlCol="0">
            <a:spAutoFit/>
          </a:bodyPr>
          <a:lstStyle/>
          <a:p>
            <a:r>
              <a:rPr lang="ca-ES-valencia" sz="4000" dirty="0">
                <a:solidFill>
                  <a:srgbClr val="FF0000"/>
                </a:solidFill>
              </a:rPr>
              <a:t>To be </a:t>
            </a:r>
            <a:r>
              <a:rPr lang="ca-ES-valencia" sz="4000" dirty="0" err="1">
                <a:solidFill>
                  <a:srgbClr val="FF0000"/>
                </a:solidFill>
              </a:rPr>
              <a:t>replaced</a:t>
            </a:r>
            <a:r>
              <a:rPr lang="ca-ES-valencia" sz="4000" dirty="0">
                <a:solidFill>
                  <a:srgbClr val="FF0000"/>
                </a:solidFill>
              </a:rPr>
              <a:t> </a:t>
            </a:r>
            <a:r>
              <a:rPr lang="ca-ES-valencia" sz="4000" dirty="0" err="1">
                <a:solidFill>
                  <a:srgbClr val="FF0000"/>
                </a:solidFill>
              </a:rPr>
              <a:t>by</a:t>
            </a:r>
            <a:r>
              <a:rPr lang="ca-ES-valencia" sz="4000" dirty="0">
                <a:solidFill>
                  <a:srgbClr val="FF0000"/>
                </a:solidFill>
              </a:rPr>
              <a:t> </a:t>
            </a:r>
            <a:r>
              <a:rPr lang="ca-ES-valencia" sz="4000" dirty="0" err="1">
                <a:solidFill>
                  <a:srgbClr val="FF0000"/>
                </a:solidFill>
              </a:rPr>
              <a:t>measurement</a:t>
            </a:r>
            <a:r>
              <a:rPr lang="ca-ES-valencia" sz="4000" dirty="0">
                <a:solidFill>
                  <a:srgbClr val="FF0000"/>
                </a:solidFill>
              </a:rPr>
              <a:t> </a:t>
            </a:r>
            <a:r>
              <a:rPr lang="ca-ES-valencia" sz="4000" dirty="0" err="1">
                <a:solidFill>
                  <a:srgbClr val="FF0000"/>
                </a:solidFill>
              </a:rPr>
              <a:t>layouts</a:t>
            </a:r>
            <a:r>
              <a:rPr lang="ca-ES-valencia" sz="4000" dirty="0">
                <a:solidFill>
                  <a:srgbClr val="FF0000"/>
                </a:solidFill>
              </a:rPr>
              <a:t> </a:t>
            </a:r>
            <a:r>
              <a:rPr lang="ca-ES-valencia" sz="4000" dirty="0" err="1">
                <a:solidFill>
                  <a:srgbClr val="FF0000"/>
                </a:solidFill>
              </a:rPr>
              <a:t>with</a:t>
            </a:r>
            <a:r>
              <a:rPr lang="ca-ES-valencia" sz="4000" dirty="0">
                <a:solidFill>
                  <a:srgbClr val="FF0000"/>
                </a:solidFill>
              </a:rPr>
              <a:t> Language models</a:t>
            </a:r>
            <a:endParaRPr lang="en-GB" sz="4000" dirty="0">
              <a:solidFill>
                <a:srgbClr val="FF0000"/>
              </a:solidFill>
            </a:endParaRPr>
          </a:p>
        </p:txBody>
      </p:sp>
    </p:spTree>
    <p:extLst>
      <p:ext uri="{BB962C8B-B14F-4D97-AF65-F5344CB8AC3E}">
        <p14:creationId xmlns:p14="http://schemas.microsoft.com/office/powerpoint/2010/main" val="1886134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1167872" cy="1499616"/>
          </a:xfrm>
        </p:spPr>
        <p:txBody>
          <a:bodyPr>
            <a:normAutofit/>
          </a:bodyPr>
          <a:lstStyle/>
          <a:p>
            <a:r>
              <a:rPr lang="en-GB" dirty="0"/>
              <a:t>MEASUREMENT LAYOUTS : more complex (o-</a:t>
            </a:r>
            <a:r>
              <a:rPr lang="en-GB" dirty="0" err="1"/>
              <a:t>piaagets</a:t>
            </a:r>
            <a:r>
              <a:rPr lang="en-GB" dirty="0"/>
              <a:t>)</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38</a:t>
            </a:fld>
            <a:endParaRPr lang="en-GB"/>
          </a:p>
        </p:txBody>
      </p:sp>
      <p:pic>
        <p:nvPicPr>
          <p:cNvPr id="8" name="Picture 7">
            <a:extLst>
              <a:ext uri="{FF2B5EF4-FFF2-40B4-BE49-F238E27FC236}">
                <a16:creationId xmlns:a16="http://schemas.microsoft.com/office/drawing/2014/main" id="{3457A8EA-379E-913D-A7E3-DC07AD2D210A}"/>
              </a:ext>
            </a:extLst>
          </p:cNvPr>
          <p:cNvPicPr>
            <a:picLocks noChangeAspect="1"/>
          </p:cNvPicPr>
          <p:nvPr/>
        </p:nvPicPr>
        <p:blipFill>
          <a:blip r:embed="rId2"/>
          <a:stretch>
            <a:fillRect/>
          </a:stretch>
        </p:blipFill>
        <p:spPr>
          <a:xfrm>
            <a:off x="839120" y="1950058"/>
            <a:ext cx="11032671" cy="4007149"/>
          </a:xfrm>
          <a:prstGeom prst="rect">
            <a:avLst/>
          </a:prstGeom>
        </p:spPr>
      </p:pic>
      <p:sp>
        <p:nvSpPr>
          <p:cNvPr id="3" name="TextBox 2">
            <a:extLst>
              <a:ext uri="{FF2B5EF4-FFF2-40B4-BE49-F238E27FC236}">
                <a16:creationId xmlns:a16="http://schemas.microsoft.com/office/drawing/2014/main" id="{6ABF9159-ACF3-9A52-E0B7-751AF6DB2829}"/>
              </a:ext>
            </a:extLst>
          </p:cNvPr>
          <p:cNvSpPr txBox="1"/>
          <p:nvPr/>
        </p:nvSpPr>
        <p:spPr>
          <a:xfrm rot="20898061">
            <a:off x="3592296" y="2397207"/>
            <a:ext cx="5007406" cy="1938992"/>
          </a:xfrm>
          <a:prstGeom prst="rect">
            <a:avLst/>
          </a:prstGeom>
          <a:noFill/>
        </p:spPr>
        <p:txBody>
          <a:bodyPr wrap="square" rtlCol="0">
            <a:spAutoFit/>
          </a:bodyPr>
          <a:lstStyle/>
          <a:p>
            <a:r>
              <a:rPr lang="ca-ES-valencia" sz="4000" dirty="0">
                <a:solidFill>
                  <a:srgbClr val="FF0000"/>
                </a:solidFill>
              </a:rPr>
              <a:t>To be </a:t>
            </a:r>
            <a:r>
              <a:rPr lang="ca-ES-valencia" sz="4000" dirty="0" err="1">
                <a:solidFill>
                  <a:srgbClr val="FF0000"/>
                </a:solidFill>
              </a:rPr>
              <a:t>replaced</a:t>
            </a:r>
            <a:r>
              <a:rPr lang="ca-ES-valencia" sz="4000" dirty="0">
                <a:solidFill>
                  <a:srgbClr val="FF0000"/>
                </a:solidFill>
              </a:rPr>
              <a:t> </a:t>
            </a:r>
            <a:r>
              <a:rPr lang="ca-ES-valencia" sz="4000" dirty="0" err="1">
                <a:solidFill>
                  <a:srgbClr val="FF0000"/>
                </a:solidFill>
              </a:rPr>
              <a:t>by</a:t>
            </a:r>
            <a:r>
              <a:rPr lang="ca-ES-valencia" sz="4000" dirty="0">
                <a:solidFill>
                  <a:srgbClr val="FF0000"/>
                </a:solidFill>
              </a:rPr>
              <a:t> </a:t>
            </a:r>
            <a:r>
              <a:rPr lang="ca-ES-valencia" sz="4000" dirty="0" err="1">
                <a:solidFill>
                  <a:srgbClr val="FF0000"/>
                </a:solidFill>
              </a:rPr>
              <a:t>measurement</a:t>
            </a:r>
            <a:r>
              <a:rPr lang="ca-ES-valencia" sz="4000" dirty="0">
                <a:solidFill>
                  <a:srgbClr val="FF0000"/>
                </a:solidFill>
              </a:rPr>
              <a:t> </a:t>
            </a:r>
            <a:r>
              <a:rPr lang="ca-ES-valencia" sz="4000" dirty="0" err="1">
                <a:solidFill>
                  <a:srgbClr val="FF0000"/>
                </a:solidFill>
              </a:rPr>
              <a:t>layouts</a:t>
            </a:r>
            <a:r>
              <a:rPr lang="ca-ES-valencia" sz="4000" dirty="0">
                <a:solidFill>
                  <a:srgbClr val="FF0000"/>
                </a:solidFill>
              </a:rPr>
              <a:t> </a:t>
            </a:r>
            <a:r>
              <a:rPr lang="ca-ES-valencia" sz="4000" dirty="0" err="1">
                <a:solidFill>
                  <a:srgbClr val="FF0000"/>
                </a:solidFill>
              </a:rPr>
              <a:t>with</a:t>
            </a:r>
            <a:r>
              <a:rPr lang="ca-ES-valencia" sz="4000" dirty="0">
                <a:solidFill>
                  <a:srgbClr val="FF0000"/>
                </a:solidFill>
              </a:rPr>
              <a:t> Language models</a:t>
            </a:r>
            <a:endParaRPr lang="en-GB" sz="4000" dirty="0">
              <a:solidFill>
                <a:srgbClr val="FF0000"/>
              </a:solidFill>
            </a:endParaRPr>
          </a:p>
        </p:txBody>
      </p:sp>
    </p:spTree>
    <p:extLst>
      <p:ext uri="{BB962C8B-B14F-4D97-AF65-F5344CB8AC3E}">
        <p14:creationId xmlns:p14="http://schemas.microsoft.com/office/powerpoint/2010/main" val="1145034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1167872" cy="1499616"/>
          </a:xfrm>
        </p:spPr>
        <p:txBody>
          <a:bodyPr>
            <a:normAutofit/>
          </a:bodyPr>
          <a:lstStyle/>
          <a:p>
            <a:r>
              <a:rPr lang="en-GB" dirty="0"/>
              <a:t>MEASUREMENT LAYOUTS : more complex (o-</a:t>
            </a:r>
            <a:r>
              <a:rPr lang="en-GB" dirty="0" err="1"/>
              <a:t>piaagets</a:t>
            </a:r>
            <a:r>
              <a:rPr lang="en-GB" dirty="0"/>
              <a:t>)</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39</a:t>
            </a:fld>
            <a:endParaRPr lang="en-GB"/>
          </a:p>
        </p:txBody>
      </p:sp>
      <p:pic>
        <p:nvPicPr>
          <p:cNvPr id="11" name="Picture 10">
            <a:extLst>
              <a:ext uri="{FF2B5EF4-FFF2-40B4-BE49-F238E27FC236}">
                <a16:creationId xmlns:a16="http://schemas.microsoft.com/office/drawing/2014/main" id="{3E6D92E1-3E1C-4365-41BA-71B708013E64}"/>
              </a:ext>
            </a:extLst>
          </p:cNvPr>
          <p:cNvPicPr>
            <a:picLocks noChangeAspect="1"/>
          </p:cNvPicPr>
          <p:nvPr/>
        </p:nvPicPr>
        <p:blipFill>
          <a:blip r:embed="rId2"/>
          <a:stretch>
            <a:fillRect/>
          </a:stretch>
        </p:blipFill>
        <p:spPr>
          <a:xfrm>
            <a:off x="-5268" y="1923870"/>
            <a:ext cx="12192000" cy="3897642"/>
          </a:xfrm>
          <a:prstGeom prst="rect">
            <a:avLst/>
          </a:prstGeom>
        </p:spPr>
      </p:pic>
      <p:sp>
        <p:nvSpPr>
          <p:cNvPr id="12" name="Rectangle: Rounded Corners 11">
            <a:extLst>
              <a:ext uri="{FF2B5EF4-FFF2-40B4-BE49-F238E27FC236}">
                <a16:creationId xmlns:a16="http://schemas.microsoft.com/office/drawing/2014/main" id="{4BF50C47-72AB-6CF9-6866-0B61C3B081E6}"/>
              </a:ext>
            </a:extLst>
          </p:cNvPr>
          <p:cNvSpPr/>
          <p:nvPr/>
        </p:nvSpPr>
        <p:spPr>
          <a:xfrm>
            <a:off x="4065814" y="1828800"/>
            <a:ext cx="2030186" cy="4128407"/>
          </a:xfrm>
          <a:prstGeom prst="round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I"/>
          </a:p>
        </p:txBody>
      </p:sp>
      <p:sp>
        <p:nvSpPr>
          <p:cNvPr id="13" name="Rectangle 12">
            <a:extLst>
              <a:ext uri="{FF2B5EF4-FFF2-40B4-BE49-F238E27FC236}">
                <a16:creationId xmlns:a16="http://schemas.microsoft.com/office/drawing/2014/main" id="{A4F53EF1-A5CE-33E0-2C96-EB82BB3BCADB}"/>
              </a:ext>
            </a:extLst>
          </p:cNvPr>
          <p:cNvSpPr/>
          <p:nvPr/>
        </p:nvSpPr>
        <p:spPr>
          <a:xfrm>
            <a:off x="4224577" y="5961442"/>
            <a:ext cx="5730030" cy="369332"/>
          </a:xfrm>
          <a:prstGeom prst="rect">
            <a:avLst/>
          </a:prstGeom>
        </p:spPr>
        <p:txBody>
          <a:bodyPr wrap="none">
            <a:spAutoFit/>
          </a:bodyPr>
          <a:lstStyle/>
          <a:p>
            <a:r>
              <a:rPr lang="en-US" b="1" dirty="0"/>
              <a:t>Very similar performance, very different cognitive profiles</a:t>
            </a:r>
          </a:p>
        </p:txBody>
      </p:sp>
      <p:sp>
        <p:nvSpPr>
          <p:cNvPr id="3" name="TextBox 2">
            <a:extLst>
              <a:ext uri="{FF2B5EF4-FFF2-40B4-BE49-F238E27FC236}">
                <a16:creationId xmlns:a16="http://schemas.microsoft.com/office/drawing/2014/main" id="{D467D20E-3F98-095B-1323-7D303ABCF296}"/>
              </a:ext>
            </a:extLst>
          </p:cNvPr>
          <p:cNvSpPr txBox="1"/>
          <p:nvPr/>
        </p:nvSpPr>
        <p:spPr>
          <a:xfrm rot="20898061">
            <a:off x="3592296" y="2397207"/>
            <a:ext cx="5007406" cy="1938992"/>
          </a:xfrm>
          <a:prstGeom prst="rect">
            <a:avLst/>
          </a:prstGeom>
          <a:noFill/>
        </p:spPr>
        <p:txBody>
          <a:bodyPr wrap="square" rtlCol="0">
            <a:spAutoFit/>
          </a:bodyPr>
          <a:lstStyle/>
          <a:p>
            <a:r>
              <a:rPr lang="ca-ES-valencia" sz="4000" dirty="0">
                <a:solidFill>
                  <a:srgbClr val="FF0000"/>
                </a:solidFill>
              </a:rPr>
              <a:t>To be </a:t>
            </a:r>
            <a:r>
              <a:rPr lang="ca-ES-valencia" sz="4000" dirty="0" err="1">
                <a:solidFill>
                  <a:srgbClr val="FF0000"/>
                </a:solidFill>
              </a:rPr>
              <a:t>replaced</a:t>
            </a:r>
            <a:r>
              <a:rPr lang="ca-ES-valencia" sz="4000" dirty="0">
                <a:solidFill>
                  <a:srgbClr val="FF0000"/>
                </a:solidFill>
              </a:rPr>
              <a:t> </a:t>
            </a:r>
            <a:r>
              <a:rPr lang="ca-ES-valencia" sz="4000" dirty="0" err="1">
                <a:solidFill>
                  <a:srgbClr val="FF0000"/>
                </a:solidFill>
              </a:rPr>
              <a:t>by</a:t>
            </a:r>
            <a:r>
              <a:rPr lang="ca-ES-valencia" sz="4000" dirty="0">
                <a:solidFill>
                  <a:srgbClr val="FF0000"/>
                </a:solidFill>
              </a:rPr>
              <a:t> </a:t>
            </a:r>
            <a:r>
              <a:rPr lang="ca-ES-valencia" sz="4000" dirty="0" err="1">
                <a:solidFill>
                  <a:srgbClr val="FF0000"/>
                </a:solidFill>
              </a:rPr>
              <a:t>measurement</a:t>
            </a:r>
            <a:r>
              <a:rPr lang="ca-ES-valencia" sz="4000" dirty="0">
                <a:solidFill>
                  <a:srgbClr val="FF0000"/>
                </a:solidFill>
              </a:rPr>
              <a:t> </a:t>
            </a:r>
            <a:r>
              <a:rPr lang="ca-ES-valencia" sz="4000" dirty="0" err="1">
                <a:solidFill>
                  <a:srgbClr val="FF0000"/>
                </a:solidFill>
              </a:rPr>
              <a:t>layouts</a:t>
            </a:r>
            <a:r>
              <a:rPr lang="ca-ES-valencia" sz="4000" dirty="0">
                <a:solidFill>
                  <a:srgbClr val="FF0000"/>
                </a:solidFill>
              </a:rPr>
              <a:t> </a:t>
            </a:r>
            <a:r>
              <a:rPr lang="ca-ES-valencia" sz="4000" dirty="0" err="1">
                <a:solidFill>
                  <a:srgbClr val="FF0000"/>
                </a:solidFill>
              </a:rPr>
              <a:t>with</a:t>
            </a:r>
            <a:r>
              <a:rPr lang="ca-ES-valencia" sz="4000" dirty="0">
                <a:solidFill>
                  <a:srgbClr val="FF0000"/>
                </a:solidFill>
              </a:rPr>
              <a:t> Language models</a:t>
            </a:r>
            <a:endParaRPr lang="en-GB" sz="4000" dirty="0">
              <a:solidFill>
                <a:srgbClr val="FF0000"/>
              </a:solidFill>
            </a:endParaRPr>
          </a:p>
        </p:txBody>
      </p:sp>
    </p:spTree>
    <p:extLst>
      <p:ext uri="{BB962C8B-B14F-4D97-AF65-F5344CB8AC3E}">
        <p14:creationId xmlns:p14="http://schemas.microsoft.com/office/powerpoint/2010/main" val="314882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And</a:t>
            </a:r>
            <a:r>
              <a:rPr lang="ca-ES-valencia" dirty="0"/>
              <a:t> Extensions... </a:t>
            </a:r>
            <a:r>
              <a:rPr lang="ca-ES-valencia" dirty="0" err="1"/>
              <a:t>And</a:t>
            </a:r>
            <a:r>
              <a:rPr lang="ca-ES-valencia" dirty="0"/>
              <a:t> </a:t>
            </a:r>
            <a:r>
              <a:rPr lang="ca-ES-valencia" dirty="0" err="1"/>
              <a:t>other</a:t>
            </a:r>
            <a:r>
              <a:rPr lang="ca-ES-valencia" dirty="0"/>
              <a:t> </a:t>
            </a:r>
            <a:r>
              <a:rPr lang="ca-ES-valencia" dirty="0" err="1"/>
              <a:t>approaches</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8" y="2286000"/>
            <a:ext cx="10786872" cy="4023360"/>
          </a:xfrm>
        </p:spPr>
        <p:txBody>
          <a:bodyPr>
            <a:normAutofit/>
          </a:bodyPr>
          <a:lstStyle/>
          <a:p>
            <a:pPr marL="285750" indent="-285750">
              <a:buFont typeface="Arial" panose="020B0604020202020204" pitchFamily="34" charset="0"/>
              <a:buChar char="•"/>
            </a:pPr>
            <a:r>
              <a:rPr lang="en-US" dirty="0"/>
              <a:t>IRT has many extensions that try to account for 1, 2 and 3 (MIRT, non-logistic models, …) and partly 4 (LLTM), but other paradigms are needed for 4 and 5.</a:t>
            </a:r>
          </a:p>
          <a:p>
            <a:pPr marL="459486" lvl="1" indent="-285750">
              <a:buFont typeface="Arial" panose="020B0604020202020204" pitchFamily="34" charset="0"/>
              <a:buChar char="•"/>
            </a:pPr>
            <a:r>
              <a:rPr lang="en-US" dirty="0"/>
              <a:t>Issue 4 is critical in AI (predictability!):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459486" lvl="1" indent="-285750">
              <a:buFont typeface="Arial" panose="020B0604020202020204" pitchFamily="34" charset="0"/>
              <a:buChar char="•"/>
            </a:pPr>
            <a:r>
              <a:rPr lang="en-US" dirty="0"/>
              <a:t>Issue 5 is critical in AI (circularity, especially in adversarial testing):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buNone/>
            </a:pPr>
            <a:endParaRPr lang="en-US" dirty="0"/>
          </a:p>
        </p:txBody>
      </p:sp>
      <p:sp>
        <p:nvSpPr>
          <p:cNvPr id="6" name="5 CuadroTexto">
            <a:extLst>
              <a:ext uri="{FF2B5EF4-FFF2-40B4-BE49-F238E27FC236}">
                <a16:creationId xmlns:a16="http://schemas.microsoft.com/office/drawing/2014/main" id="{6589EE7B-BB31-4214-8572-581D5DAF1561}"/>
              </a:ext>
            </a:extLst>
          </p:cNvPr>
          <p:cNvSpPr txBox="1"/>
          <p:nvPr/>
        </p:nvSpPr>
        <p:spPr>
          <a:xfrm>
            <a:off x="3208529" y="3425007"/>
            <a:ext cx="4950733" cy="783193"/>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GB" sz="2000" dirty="0">
                <a:solidFill>
                  <a:srgbClr val="456B69"/>
                </a:solidFill>
              </a:rPr>
              <a:t>For new instances, we do not know their difficulty and we cannot predict performance!</a:t>
            </a:r>
            <a:endParaRPr lang="en-US" sz="1600" b="1" dirty="0"/>
          </a:p>
        </p:txBody>
      </p:sp>
      <p:sp>
        <p:nvSpPr>
          <p:cNvPr id="7" name="TextBox 6">
            <a:extLst>
              <a:ext uri="{FF2B5EF4-FFF2-40B4-BE49-F238E27FC236}">
                <a16:creationId xmlns:a16="http://schemas.microsoft.com/office/drawing/2014/main" id="{97782169-2900-6C0C-CAD1-6CC28CCE3A7D}"/>
              </a:ext>
            </a:extLst>
          </p:cNvPr>
          <p:cNvSpPr txBox="1"/>
          <p:nvPr/>
        </p:nvSpPr>
        <p:spPr>
          <a:xfrm>
            <a:off x="8169310" y="3524215"/>
            <a:ext cx="4099728" cy="584775"/>
          </a:xfrm>
          <a:prstGeom prst="rect">
            <a:avLst/>
          </a:prstGeom>
          <a:noFill/>
        </p:spPr>
        <p:txBody>
          <a:bodyPr wrap="square">
            <a:spAutoFit/>
          </a:bodyPr>
          <a:lstStyle/>
          <a:p>
            <a:r>
              <a:rPr lang="en-GB" sz="1600" dirty="0">
                <a:solidFill>
                  <a:schemeClr val="bg1">
                    <a:lumMod val="75000"/>
                  </a:schemeClr>
                </a:solidFill>
                <a:latin typeface="Arial Narrow" panose="020B0606020202030204" pitchFamily="34" charset="0"/>
                <a:hlinkClick r:id="rId2">
                  <a:extLst>
                    <a:ext uri="{A12FA001-AC4F-418D-AE19-62706E023703}">
                      <ahyp:hlinkClr xmlns:ahyp="http://schemas.microsoft.com/office/drawing/2018/hyperlinkcolor" val="tx"/>
                    </a:ext>
                  </a:extLst>
                </a:hlinkClick>
              </a:rPr>
              <a:t>https://www.predictable-ai.org/</a:t>
            </a:r>
            <a:r>
              <a:rPr lang="en-GB" sz="1600" dirty="0">
                <a:solidFill>
                  <a:schemeClr val="bg1">
                    <a:lumMod val="75000"/>
                  </a:schemeClr>
                </a:solidFill>
                <a:latin typeface="Arial Narrow" panose="020B0606020202030204" pitchFamily="34" charset="0"/>
              </a:rPr>
              <a:t> ,  </a:t>
            </a:r>
            <a:r>
              <a:rPr lang="en-GB" sz="1600" b="0" i="0" dirty="0">
                <a:solidFill>
                  <a:schemeClr val="bg1">
                    <a:lumMod val="75000"/>
                  </a:schemeClr>
                </a:solidFill>
                <a:effectLst/>
                <a:latin typeface="Arial Narrow" panose="020B0606020202030204" pitchFamily="34" charset="0"/>
              </a:rPr>
              <a:t>Zhou et al. “Predictable Artificial Intelligence”. </a:t>
            </a:r>
            <a:r>
              <a:rPr lang="en-GB" sz="1600" b="0" i="1" dirty="0">
                <a:solidFill>
                  <a:schemeClr val="bg1">
                    <a:lumMod val="75000"/>
                  </a:schemeClr>
                </a:solidFill>
                <a:effectLst/>
                <a:latin typeface="Arial Narrow" panose="020B0606020202030204" pitchFamily="34" charset="0"/>
              </a:rPr>
              <a:t>arXiv:2310.06167</a:t>
            </a:r>
            <a:r>
              <a:rPr lang="en-GB" sz="1600" b="0" i="0" dirty="0">
                <a:solidFill>
                  <a:schemeClr val="bg1">
                    <a:lumMod val="75000"/>
                  </a:schemeClr>
                </a:solidFill>
                <a:effectLst/>
                <a:latin typeface="Arial Narrow" panose="020B0606020202030204" pitchFamily="34" charset="0"/>
              </a:rPr>
              <a:t>.</a:t>
            </a:r>
            <a:r>
              <a:rPr lang="en-GB" sz="1600" dirty="0">
                <a:solidFill>
                  <a:schemeClr val="bg1">
                    <a:lumMod val="75000"/>
                  </a:schemeClr>
                </a:solidFill>
                <a:latin typeface="Arial Narrow" panose="020B0606020202030204" pitchFamily="34" charset="0"/>
              </a:rPr>
              <a:t> </a:t>
            </a:r>
          </a:p>
        </p:txBody>
      </p:sp>
      <p:sp>
        <p:nvSpPr>
          <p:cNvPr id="8" name="5 CuadroTexto">
            <a:extLst>
              <a:ext uri="{FF2B5EF4-FFF2-40B4-BE49-F238E27FC236}">
                <a16:creationId xmlns:a16="http://schemas.microsoft.com/office/drawing/2014/main" id="{A18398D5-CC1B-3B06-6F51-9183E49148C4}"/>
              </a:ext>
            </a:extLst>
          </p:cNvPr>
          <p:cNvSpPr txBox="1"/>
          <p:nvPr/>
        </p:nvSpPr>
        <p:spPr>
          <a:xfrm>
            <a:off x="3208529" y="4869066"/>
            <a:ext cx="4950733" cy="783193"/>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GB" sz="2000" dirty="0">
                <a:solidFill>
                  <a:srgbClr val="456B69"/>
                </a:solidFill>
              </a:rPr>
              <a:t>The abilities of an AI system depend on the abilities of the other AI systems!</a:t>
            </a:r>
            <a:endParaRPr lang="en-US" sz="1600" b="1" dirty="0"/>
          </a:p>
        </p:txBody>
      </p:sp>
      <p:sp>
        <p:nvSpPr>
          <p:cNvPr id="11" name="TextBox 10">
            <a:extLst>
              <a:ext uri="{FF2B5EF4-FFF2-40B4-BE49-F238E27FC236}">
                <a16:creationId xmlns:a16="http://schemas.microsoft.com/office/drawing/2014/main" id="{532967A0-5B90-C8F5-D5EB-29351FF4CBA3}"/>
              </a:ext>
            </a:extLst>
          </p:cNvPr>
          <p:cNvSpPr txBox="1"/>
          <p:nvPr/>
        </p:nvSpPr>
        <p:spPr>
          <a:xfrm>
            <a:off x="8169310" y="4732774"/>
            <a:ext cx="4099727" cy="1077218"/>
          </a:xfrm>
          <a:prstGeom prst="rect">
            <a:avLst/>
          </a:prstGeom>
          <a:noFill/>
        </p:spPr>
        <p:txBody>
          <a:bodyPr wrap="square">
            <a:spAutoFit/>
          </a:bodyPr>
          <a:lstStyle/>
          <a:p>
            <a:r>
              <a:rPr lang="en-GB" sz="1600" b="0" i="0" dirty="0" err="1">
                <a:solidFill>
                  <a:schemeClr val="bg1">
                    <a:lumMod val="75000"/>
                  </a:schemeClr>
                </a:solidFill>
                <a:effectLst/>
                <a:latin typeface="Arial Narrow" panose="020B0606020202030204" pitchFamily="34" charset="0"/>
              </a:rPr>
              <a:t>Mehrbakhsh</a:t>
            </a:r>
            <a:r>
              <a:rPr lang="en-GB" sz="1600" b="0" i="0" dirty="0">
                <a:solidFill>
                  <a:schemeClr val="bg1">
                    <a:lumMod val="75000"/>
                  </a:schemeClr>
                </a:solidFill>
                <a:effectLst/>
                <a:latin typeface="Arial Narrow" panose="020B0606020202030204" pitchFamily="34" charset="0"/>
              </a:rPr>
              <a:t>, B., Martínez-Plumed, F., &amp; Hernández-Orallo, J. (2023). Adversarial Benchmark Evaluation Rectified by Controlling for Difficulty. In </a:t>
            </a:r>
            <a:r>
              <a:rPr lang="en-GB" sz="1600" b="0" i="1" dirty="0">
                <a:solidFill>
                  <a:schemeClr val="bg1">
                    <a:lumMod val="75000"/>
                  </a:schemeClr>
                </a:solidFill>
                <a:effectLst/>
                <a:latin typeface="Arial Narrow" panose="020B0606020202030204" pitchFamily="34" charset="0"/>
              </a:rPr>
              <a:t>ECAI 2023</a:t>
            </a:r>
            <a:r>
              <a:rPr lang="en-GB" sz="1600" b="0" i="0" dirty="0">
                <a:solidFill>
                  <a:schemeClr val="bg1">
                    <a:lumMod val="75000"/>
                  </a:schemeClr>
                </a:solidFill>
                <a:effectLst/>
                <a:latin typeface="Arial Narrow" panose="020B0606020202030204" pitchFamily="34" charset="0"/>
              </a:rPr>
              <a:t> (pp. 1696-1703).</a:t>
            </a:r>
            <a:endParaRPr lang="en-GB" sz="1600" dirty="0">
              <a:solidFill>
                <a:schemeClr val="bg1">
                  <a:lumMod val="75000"/>
                </a:schemeClr>
              </a:solidFill>
              <a:latin typeface="Arial Narrow" panose="020B0606020202030204" pitchFamily="34" charset="0"/>
            </a:endParaRPr>
          </a:p>
        </p:txBody>
      </p:sp>
    </p:spTree>
    <p:extLst>
      <p:ext uri="{BB962C8B-B14F-4D97-AF65-F5344CB8AC3E}">
        <p14:creationId xmlns:p14="http://schemas.microsoft.com/office/powerpoint/2010/main" val="1937599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a:xfrm>
            <a:off x="1024128" y="585216"/>
            <a:ext cx="10662656" cy="1499616"/>
          </a:xfrm>
        </p:spPr>
        <p:txBody>
          <a:bodyPr>
            <a:normAutofit/>
          </a:bodyPr>
          <a:lstStyle/>
          <a:p>
            <a:r>
              <a:rPr lang="en-GB" dirty="0"/>
              <a:t>MEASUREMENT LAYOUTS : predictability</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40</a:t>
            </a:fld>
            <a:endParaRPr lang="en-GB"/>
          </a:p>
        </p:txBody>
      </p:sp>
      <p:pic>
        <p:nvPicPr>
          <p:cNvPr id="6" name="Picture 5">
            <a:extLst>
              <a:ext uri="{FF2B5EF4-FFF2-40B4-BE49-F238E27FC236}">
                <a16:creationId xmlns:a16="http://schemas.microsoft.com/office/drawing/2014/main" id="{D2C467D8-0D14-C22B-D02D-22996BF70707}"/>
              </a:ext>
            </a:extLst>
          </p:cNvPr>
          <p:cNvPicPr>
            <a:picLocks noChangeAspect="1"/>
          </p:cNvPicPr>
          <p:nvPr/>
        </p:nvPicPr>
        <p:blipFill>
          <a:blip r:embed="rId2"/>
          <a:stretch>
            <a:fillRect/>
          </a:stretch>
        </p:blipFill>
        <p:spPr>
          <a:xfrm>
            <a:off x="885825" y="1874080"/>
            <a:ext cx="10172700" cy="4284087"/>
          </a:xfrm>
          <a:prstGeom prst="rect">
            <a:avLst/>
          </a:prstGeom>
        </p:spPr>
      </p:pic>
      <p:sp>
        <p:nvSpPr>
          <p:cNvPr id="3" name="TextBox 2">
            <a:extLst>
              <a:ext uri="{FF2B5EF4-FFF2-40B4-BE49-F238E27FC236}">
                <a16:creationId xmlns:a16="http://schemas.microsoft.com/office/drawing/2014/main" id="{19BE63FC-3AE3-B931-E01F-25CD561BE5F7}"/>
              </a:ext>
            </a:extLst>
          </p:cNvPr>
          <p:cNvSpPr txBox="1"/>
          <p:nvPr/>
        </p:nvSpPr>
        <p:spPr>
          <a:xfrm rot="20898061">
            <a:off x="3592296" y="2397207"/>
            <a:ext cx="5007406" cy="1938992"/>
          </a:xfrm>
          <a:prstGeom prst="rect">
            <a:avLst/>
          </a:prstGeom>
          <a:noFill/>
        </p:spPr>
        <p:txBody>
          <a:bodyPr wrap="square" rtlCol="0">
            <a:spAutoFit/>
          </a:bodyPr>
          <a:lstStyle/>
          <a:p>
            <a:r>
              <a:rPr lang="ca-ES-valencia" sz="4000" dirty="0">
                <a:solidFill>
                  <a:srgbClr val="FF0000"/>
                </a:solidFill>
              </a:rPr>
              <a:t>To be </a:t>
            </a:r>
            <a:r>
              <a:rPr lang="ca-ES-valencia" sz="4000" dirty="0" err="1">
                <a:solidFill>
                  <a:srgbClr val="FF0000"/>
                </a:solidFill>
              </a:rPr>
              <a:t>replaced</a:t>
            </a:r>
            <a:r>
              <a:rPr lang="ca-ES-valencia" sz="4000" dirty="0">
                <a:solidFill>
                  <a:srgbClr val="FF0000"/>
                </a:solidFill>
              </a:rPr>
              <a:t> </a:t>
            </a:r>
            <a:r>
              <a:rPr lang="ca-ES-valencia" sz="4000" dirty="0" err="1">
                <a:solidFill>
                  <a:srgbClr val="FF0000"/>
                </a:solidFill>
              </a:rPr>
              <a:t>by</a:t>
            </a:r>
            <a:r>
              <a:rPr lang="ca-ES-valencia" sz="4000" dirty="0">
                <a:solidFill>
                  <a:srgbClr val="FF0000"/>
                </a:solidFill>
              </a:rPr>
              <a:t> </a:t>
            </a:r>
            <a:r>
              <a:rPr lang="ca-ES-valencia" sz="4000" dirty="0" err="1">
                <a:solidFill>
                  <a:srgbClr val="FF0000"/>
                </a:solidFill>
              </a:rPr>
              <a:t>measurement</a:t>
            </a:r>
            <a:r>
              <a:rPr lang="ca-ES-valencia" sz="4000" dirty="0">
                <a:solidFill>
                  <a:srgbClr val="FF0000"/>
                </a:solidFill>
              </a:rPr>
              <a:t> </a:t>
            </a:r>
            <a:r>
              <a:rPr lang="ca-ES-valencia" sz="4000" dirty="0" err="1">
                <a:solidFill>
                  <a:srgbClr val="FF0000"/>
                </a:solidFill>
              </a:rPr>
              <a:t>layouts</a:t>
            </a:r>
            <a:r>
              <a:rPr lang="ca-ES-valencia" sz="4000" dirty="0">
                <a:solidFill>
                  <a:srgbClr val="FF0000"/>
                </a:solidFill>
              </a:rPr>
              <a:t> </a:t>
            </a:r>
            <a:r>
              <a:rPr lang="ca-ES-valencia" sz="4000" dirty="0" err="1">
                <a:solidFill>
                  <a:srgbClr val="FF0000"/>
                </a:solidFill>
              </a:rPr>
              <a:t>with</a:t>
            </a:r>
            <a:r>
              <a:rPr lang="ca-ES-valencia" sz="4000" dirty="0">
                <a:solidFill>
                  <a:srgbClr val="FF0000"/>
                </a:solidFill>
              </a:rPr>
              <a:t> Language models</a:t>
            </a:r>
            <a:endParaRPr lang="en-GB" sz="4000" dirty="0">
              <a:solidFill>
                <a:srgbClr val="FF0000"/>
              </a:solidFill>
            </a:endParaRPr>
          </a:p>
        </p:txBody>
      </p:sp>
    </p:spTree>
    <p:extLst>
      <p:ext uri="{BB962C8B-B14F-4D97-AF65-F5344CB8AC3E}">
        <p14:creationId xmlns:p14="http://schemas.microsoft.com/office/powerpoint/2010/main" val="2710709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41</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en-GB" sz="6000" dirty="0">
                <a:solidFill>
                  <a:srgbClr val="CDFFEC"/>
                </a:solidFill>
              </a:rPr>
              <a:t>Other Modelling Approaches</a:t>
            </a:r>
            <a:endParaRPr lang="en-GB" sz="6000" i="1" dirty="0">
              <a:solidFill>
                <a:srgbClr val="CDFFEC"/>
              </a:solidFill>
            </a:endParaRPr>
          </a:p>
        </p:txBody>
      </p:sp>
    </p:spTree>
    <p:extLst>
      <p:ext uri="{BB962C8B-B14F-4D97-AF65-F5344CB8AC3E}">
        <p14:creationId xmlns:p14="http://schemas.microsoft.com/office/powerpoint/2010/main" val="2325312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OTHER METHODS</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42</a:t>
            </a:fld>
            <a:endParaRPr lang="en-GB"/>
          </a:p>
        </p:txBody>
      </p:sp>
      <p:sp>
        <p:nvSpPr>
          <p:cNvPr id="9" name="Content Placeholder 8">
            <a:extLst>
              <a:ext uri="{FF2B5EF4-FFF2-40B4-BE49-F238E27FC236}">
                <a16:creationId xmlns:a16="http://schemas.microsoft.com/office/drawing/2014/main" id="{A4C43458-05C1-4DEA-B250-94671259E9BD}"/>
              </a:ext>
            </a:extLst>
          </p:cNvPr>
          <p:cNvSpPr>
            <a:spLocks noGrp="1"/>
          </p:cNvSpPr>
          <p:nvPr>
            <p:ph idx="1"/>
          </p:nvPr>
        </p:nvSpPr>
        <p:spPr>
          <a:xfrm>
            <a:off x="1024128" y="2165504"/>
            <a:ext cx="10250123" cy="4143856"/>
          </a:xfrm>
        </p:spPr>
        <p:txBody>
          <a:bodyPr>
            <a:normAutofit/>
          </a:bodyPr>
          <a:lstStyle/>
          <a:p>
            <a:r>
              <a:rPr lang="en-GB" sz="2800" dirty="0"/>
              <a:t>From Games and AI:</a:t>
            </a:r>
          </a:p>
          <a:p>
            <a:pPr lvl="1"/>
            <a:r>
              <a:rPr lang="en-GB" sz="2400" dirty="0"/>
              <a:t> Elo-Ranking, TrueSkill???</a:t>
            </a:r>
          </a:p>
          <a:p>
            <a:pPr lvl="1"/>
            <a:endParaRPr lang="en-GB" sz="2400" dirty="0"/>
          </a:p>
          <a:p>
            <a:r>
              <a:rPr lang="en-GB" sz="2800" dirty="0"/>
              <a:t>From Psychometrics:</a:t>
            </a:r>
          </a:p>
          <a:p>
            <a:pPr lvl="1"/>
            <a:r>
              <a:rPr lang="en-GB" sz="2400" dirty="0"/>
              <a:t>Hierarchical models (HGLMs, Multi-level IRT).</a:t>
            </a:r>
          </a:p>
          <a:p>
            <a:pPr lvl="1"/>
            <a:r>
              <a:rPr lang="en-GB" sz="2400" dirty="0"/>
              <a:t>Factor analysis (next slide)</a:t>
            </a:r>
          </a:p>
          <a:p>
            <a:pPr lvl="1"/>
            <a:endParaRPr lang="en-GB" sz="2400" dirty="0"/>
          </a:p>
          <a:p>
            <a:pPr marL="128016" lvl="1" indent="0">
              <a:buNone/>
            </a:pPr>
            <a:endParaRPr lang="en-GB" sz="2400" dirty="0"/>
          </a:p>
        </p:txBody>
      </p:sp>
      <p:sp>
        <p:nvSpPr>
          <p:cNvPr id="3" name="TextBox 2">
            <a:extLst>
              <a:ext uri="{FF2B5EF4-FFF2-40B4-BE49-F238E27FC236}">
                <a16:creationId xmlns:a16="http://schemas.microsoft.com/office/drawing/2014/main" id="{FDBCB961-A1D0-3AD2-8C8E-1373E826C7E0}"/>
              </a:ext>
            </a:extLst>
          </p:cNvPr>
          <p:cNvSpPr txBox="1"/>
          <p:nvPr/>
        </p:nvSpPr>
        <p:spPr>
          <a:xfrm>
            <a:off x="5975419" y="4766468"/>
            <a:ext cx="6094324" cy="584775"/>
          </a:xfrm>
          <a:prstGeom prst="rect">
            <a:avLst/>
          </a:prstGeom>
          <a:noFill/>
        </p:spPr>
        <p:txBody>
          <a:bodyPr wrap="square">
            <a:spAutoFit/>
          </a:bodyPr>
          <a:lstStyle/>
          <a:p>
            <a:r>
              <a:rPr lang="en-US" sz="1600" b="0" i="0" dirty="0" err="1">
                <a:solidFill>
                  <a:schemeClr val="bg1">
                    <a:lumMod val="75000"/>
                  </a:schemeClr>
                </a:solidFill>
                <a:effectLst/>
                <a:latin typeface="Arial Narrow" panose="020B0606020202030204" pitchFamily="34" charset="0"/>
              </a:rPr>
              <a:t>Ravand</a:t>
            </a:r>
            <a:r>
              <a:rPr lang="en-US" sz="1600" b="0" i="0" dirty="0">
                <a:solidFill>
                  <a:schemeClr val="bg1">
                    <a:lumMod val="75000"/>
                  </a:schemeClr>
                </a:solidFill>
                <a:effectLst/>
                <a:latin typeface="Arial Narrow" panose="020B0606020202030204" pitchFamily="34" charset="0"/>
              </a:rPr>
              <a:t>, H. (2015). Item response theory using hierarchical generalized linear models. </a:t>
            </a:r>
            <a:r>
              <a:rPr lang="en-US" sz="1600" b="0" i="1" dirty="0">
                <a:solidFill>
                  <a:schemeClr val="bg1">
                    <a:lumMod val="75000"/>
                  </a:schemeClr>
                </a:solidFill>
                <a:effectLst/>
                <a:latin typeface="Arial Narrow" panose="020B0606020202030204" pitchFamily="34" charset="0"/>
              </a:rPr>
              <a:t>Practical Assessment, Research, and Evaluation</a:t>
            </a:r>
            <a:r>
              <a:rPr lang="en-US" sz="1600" b="0" i="0" dirty="0">
                <a:solidFill>
                  <a:schemeClr val="bg1">
                    <a:lumMod val="75000"/>
                  </a:schemeClr>
                </a:solidFill>
                <a:effectLst/>
                <a:latin typeface="Arial Narrow" panose="020B0606020202030204" pitchFamily="34" charset="0"/>
              </a:rPr>
              <a:t>, </a:t>
            </a:r>
            <a:r>
              <a:rPr lang="en-US" sz="1600" b="0" i="1" dirty="0">
                <a:solidFill>
                  <a:schemeClr val="bg1">
                    <a:lumMod val="75000"/>
                  </a:schemeClr>
                </a:solidFill>
                <a:effectLst/>
                <a:latin typeface="Arial Narrow" panose="020B0606020202030204" pitchFamily="34" charset="0"/>
              </a:rPr>
              <a:t>20</a:t>
            </a:r>
            <a:r>
              <a:rPr lang="en-US" sz="1600" b="0" i="0" dirty="0">
                <a:solidFill>
                  <a:schemeClr val="bg1">
                    <a:lumMod val="75000"/>
                  </a:schemeClr>
                </a:solidFill>
                <a:effectLst/>
                <a:latin typeface="Arial Narrow" panose="020B0606020202030204" pitchFamily="34" charset="0"/>
              </a:rPr>
              <a:t>(1), 7.</a:t>
            </a:r>
            <a:endParaRPr lang="en-GB" sz="1600" dirty="0">
              <a:solidFill>
                <a:schemeClr val="bg1">
                  <a:lumMod val="75000"/>
                </a:schemeClr>
              </a:solidFill>
              <a:latin typeface="Arial Narrow" panose="020B0606020202030204" pitchFamily="34" charset="0"/>
            </a:endParaRPr>
          </a:p>
        </p:txBody>
      </p:sp>
      <p:sp>
        <p:nvSpPr>
          <p:cNvPr id="6" name="TextBox 5">
            <a:extLst>
              <a:ext uri="{FF2B5EF4-FFF2-40B4-BE49-F238E27FC236}">
                <a16:creationId xmlns:a16="http://schemas.microsoft.com/office/drawing/2014/main" id="{B6FA19A7-584B-EE36-28A4-7D7CE7B081BE}"/>
              </a:ext>
            </a:extLst>
          </p:cNvPr>
          <p:cNvSpPr txBox="1"/>
          <p:nvPr/>
        </p:nvSpPr>
        <p:spPr>
          <a:xfrm>
            <a:off x="5975419" y="5551568"/>
            <a:ext cx="6332136" cy="830997"/>
          </a:xfrm>
          <a:prstGeom prst="rect">
            <a:avLst/>
          </a:prstGeom>
          <a:noFill/>
        </p:spPr>
        <p:txBody>
          <a:bodyPr wrap="square">
            <a:spAutoFit/>
          </a:bodyPr>
          <a:lstStyle/>
          <a:p>
            <a:r>
              <a:rPr lang="en-GB" sz="1600" dirty="0">
                <a:solidFill>
                  <a:schemeClr val="bg1">
                    <a:lumMod val="75000"/>
                  </a:schemeClr>
                </a:solidFill>
                <a:latin typeface="Arial Narrow" panose="020B0606020202030204" pitchFamily="34" charset="0"/>
              </a:rPr>
              <a:t>Sulis, I., &amp; Toland, M. D. (2017). Introduction to Multilevel Item Response Theory Analysis: Descriptive and Explanatory Models. The Journal of Early Adolescence, 37(1), 85-128. https://doi.org/10.1177/0272431616642328</a:t>
            </a:r>
          </a:p>
        </p:txBody>
      </p:sp>
      <p:sp>
        <p:nvSpPr>
          <p:cNvPr id="12" name="TextBox 11">
            <a:extLst>
              <a:ext uri="{FF2B5EF4-FFF2-40B4-BE49-F238E27FC236}">
                <a16:creationId xmlns:a16="http://schemas.microsoft.com/office/drawing/2014/main" id="{E3A5DF24-3E12-277F-4F6C-BE95EE4107B4}"/>
              </a:ext>
            </a:extLst>
          </p:cNvPr>
          <p:cNvSpPr txBox="1"/>
          <p:nvPr/>
        </p:nvSpPr>
        <p:spPr>
          <a:xfrm rot="20898061">
            <a:off x="5717036" y="2818950"/>
            <a:ext cx="5007406" cy="707886"/>
          </a:xfrm>
          <a:prstGeom prst="rect">
            <a:avLst/>
          </a:prstGeom>
          <a:noFill/>
        </p:spPr>
        <p:txBody>
          <a:bodyPr wrap="square" rtlCol="0">
            <a:spAutoFit/>
          </a:bodyPr>
          <a:lstStyle/>
          <a:p>
            <a:r>
              <a:rPr lang="ca-ES-valencia" sz="4000" dirty="0">
                <a:solidFill>
                  <a:srgbClr val="FF0000"/>
                </a:solidFill>
              </a:rPr>
              <a:t>To be done. </a:t>
            </a:r>
            <a:r>
              <a:rPr lang="ca-ES-valencia" sz="4000" dirty="0" err="1">
                <a:solidFill>
                  <a:srgbClr val="FF0000"/>
                </a:solidFill>
              </a:rPr>
              <a:t>One</a:t>
            </a:r>
            <a:r>
              <a:rPr lang="ca-ES-valencia" sz="4000" dirty="0">
                <a:solidFill>
                  <a:srgbClr val="FF0000"/>
                </a:solidFill>
              </a:rPr>
              <a:t> </a:t>
            </a:r>
            <a:r>
              <a:rPr lang="ca-ES-valencia" sz="4000" dirty="0" err="1">
                <a:solidFill>
                  <a:srgbClr val="FF0000"/>
                </a:solidFill>
              </a:rPr>
              <a:t>slide</a:t>
            </a:r>
            <a:r>
              <a:rPr lang="ca-ES-valencia" sz="4000" dirty="0">
                <a:solidFill>
                  <a:srgbClr val="FF0000"/>
                </a:solidFill>
              </a:rPr>
              <a:t>?</a:t>
            </a:r>
            <a:endParaRPr lang="en-GB" sz="4000" dirty="0">
              <a:solidFill>
                <a:srgbClr val="FF0000"/>
              </a:solidFill>
            </a:endParaRPr>
          </a:p>
        </p:txBody>
      </p:sp>
      <p:sp>
        <p:nvSpPr>
          <p:cNvPr id="14" name="TextBox 13">
            <a:extLst>
              <a:ext uri="{FF2B5EF4-FFF2-40B4-BE49-F238E27FC236}">
                <a16:creationId xmlns:a16="http://schemas.microsoft.com/office/drawing/2014/main" id="{F234378C-25C0-AAD0-0FDB-082578F6D19E}"/>
              </a:ext>
            </a:extLst>
          </p:cNvPr>
          <p:cNvSpPr txBox="1"/>
          <p:nvPr/>
        </p:nvSpPr>
        <p:spPr>
          <a:xfrm>
            <a:off x="6675455" y="2057017"/>
            <a:ext cx="5231841" cy="523220"/>
          </a:xfrm>
          <a:prstGeom prst="rect">
            <a:avLst/>
          </a:prstGeom>
          <a:noFill/>
        </p:spPr>
        <p:txBody>
          <a:bodyPr wrap="square">
            <a:spAutoFit/>
          </a:bodyPr>
          <a:lstStyle/>
          <a:p>
            <a:r>
              <a:rPr lang="en-US" sz="1400" b="0" i="0" dirty="0">
                <a:solidFill>
                  <a:schemeClr val="bg1">
                    <a:lumMod val="75000"/>
                  </a:schemeClr>
                </a:solidFill>
                <a:effectLst/>
                <a:latin typeface="Arial Narrow" panose="020B0606020202030204" pitchFamily="34" charset="0"/>
              </a:rPr>
              <a:t>Minka, T., </a:t>
            </a:r>
            <a:r>
              <a:rPr lang="en-US" sz="1400" b="0" i="0" dirty="0" err="1">
                <a:solidFill>
                  <a:schemeClr val="bg1">
                    <a:lumMod val="75000"/>
                  </a:schemeClr>
                </a:solidFill>
                <a:effectLst/>
                <a:latin typeface="Arial Narrow" panose="020B0606020202030204" pitchFamily="34" charset="0"/>
              </a:rPr>
              <a:t>Cleven</a:t>
            </a:r>
            <a:r>
              <a:rPr lang="en-US" sz="1400" b="0" i="0" dirty="0">
                <a:solidFill>
                  <a:schemeClr val="bg1">
                    <a:lumMod val="75000"/>
                  </a:schemeClr>
                </a:solidFill>
                <a:effectLst/>
                <a:latin typeface="Arial Narrow" panose="020B0606020202030204" pitchFamily="34" charset="0"/>
              </a:rPr>
              <a:t>, R., &amp; </a:t>
            </a:r>
            <a:r>
              <a:rPr lang="en-US" sz="1400" b="0" i="0" dirty="0" err="1">
                <a:solidFill>
                  <a:schemeClr val="bg1">
                    <a:lumMod val="75000"/>
                  </a:schemeClr>
                </a:solidFill>
                <a:effectLst/>
                <a:latin typeface="Arial Narrow" panose="020B0606020202030204" pitchFamily="34" charset="0"/>
              </a:rPr>
              <a:t>Zaykov</a:t>
            </a:r>
            <a:r>
              <a:rPr lang="en-US" sz="1400" b="0" i="0" dirty="0">
                <a:solidFill>
                  <a:schemeClr val="bg1">
                    <a:lumMod val="75000"/>
                  </a:schemeClr>
                </a:solidFill>
                <a:effectLst/>
                <a:latin typeface="Arial Narrow" panose="020B0606020202030204" pitchFamily="34" charset="0"/>
              </a:rPr>
              <a:t>, Y. (2018). </a:t>
            </a:r>
            <a:r>
              <a:rPr lang="en-US" sz="1400" b="0" i="0" dirty="0" err="1">
                <a:solidFill>
                  <a:schemeClr val="bg1">
                    <a:lumMod val="75000"/>
                  </a:schemeClr>
                </a:solidFill>
                <a:effectLst/>
                <a:latin typeface="Arial Narrow" panose="020B0606020202030204" pitchFamily="34" charset="0"/>
              </a:rPr>
              <a:t>Trueskill</a:t>
            </a:r>
            <a:r>
              <a:rPr lang="en-US" sz="1400" b="0" i="0" dirty="0">
                <a:solidFill>
                  <a:schemeClr val="bg1">
                    <a:lumMod val="75000"/>
                  </a:schemeClr>
                </a:solidFill>
                <a:effectLst/>
                <a:latin typeface="Arial Narrow" panose="020B0606020202030204" pitchFamily="34" charset="0"/>
              </a:rPr>
              <a:t> 2: An improved </a:t>
            </a:r>
            <a:r>
              <a:rPr lang="en-US" sz="1400" b="0" i="0" dirty="0" err="1">
                <a:solidFill>
                  <a:schemeClr val="bg1">
                    <a:lumMod val="75000"/>
                  </a:schemeClr>
                </a:solidFill>
                <a:effectLst/>
                <a:latin typeface="Arial Narrow" panose="020B0606020202030204" pitchFamily="34" charset="0"/>
              </a:rPr>
              <a:t>bayesian</a:t>
            </a:r>
            <a:r>
              <a:rPr lang="en-US" sz="1400" b="0" i="0" dirty="0">
                <a:solidFill>
                  <a:schemeClr val="bg1">
                    <a:lumMod val="75000"/>
                  </a:schemeClr>
                </a:solidFill>
                <a:effectLst/>
                <a:latin typeface="Arial Narrow" panose="020B0606020202030204" pitchFamily="34" charset="0"/>
              </a:rPr>
              <a:t> skill rating system. </a:t>
            </a:r>
            <a:r>
              <a:rPr lang="en-US" sz="1400" b="0" i="1" dirty="0">
                <a:solidFill>
                  <a:schemeClr val="bg1">
                    <a:lumMod val="75000"/>
                  </a:schemeClr>
                </a:solidFill>
                <a:effectLst/>
                <a:latin typeface="Arial Narrow" panose="020B0606020202030204" pitchFamily="34" charset="0"/>
              </a:rPr>
              <a:t>Technical Report</a:t>
            </a:r>
            <a:r>
              <a:rPr lang="en-US" sz="1400" b="0" i="0" dirty="0">
                <a:solidFill>
                  <a:schemeClr val="bg1">
                    <a:lumMod val="75000"/>
                  </a:schemeClr>
                </a:solidFill>
                <a:effectLst/>
                <a:latin typeface="Arial Narrow" panose="020B0606020202030204" pitchFamily="34" charset="0"/>
              </a:rPr>
              <a:t>.</a:t>
            </a:r>
            <a:endParaRPr lang="en-GB" sz="1400" dirty="0">
              <a:solidFill>
                <a:schemeClr val="bg1">
                  <a:lumMod val="75000"/>
                </a:schemeClr>
              </a:solidFill>
              <a:latin typeface="Arial Narrow" panose="020B0606020202030204" pitchFamily="34" charset="0"/>
            </a:endParaRPr>
          </a:p>
        </p:txBody>
      </p:sp>
    </p:spTree>
    <p:extLst>
      <p:ext uri="{BB962C8B-B14F-4D97-AF65-F5344CB8AC3E}">
        <p14:creationId xmlns:p14="http://schemas.microsoft.com/office/powerpoint/2010/main" val="1214250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43</a:t>
            </a:fld>
            <a:endParaRPr lang="en-GB"/>
          </a:p>
        </p:txBody>
      </p:sp>
      <p:pic>
        <p:nvPicPr>
          <p:cNvPr id="8" name="Picture 7">
            <a:extLst>
              <a:ext uri="{FF2B5EF4-FFF2-40B4-BE49-F238E27FC236}">
                <a16:creationId xmlns:a16="http://schemas.microsoft.com/office/drawing/2014/main" id="{984A02A1-BBAF-CAF9-EE12-F22545954519}"/>
              </a:ext>
            </a:extLst>
          </p:cNvPr>
          <p:cNvPicPr>
            <a:picLocks noChangeAspect="1"/>
          </p:cNvPicPr>
          <p:nvPr/>
        </p:nvPicPr>
        <p:blipFill>
          <a:blip r:embed="rId2"/>
          <a:stretch>
            <a:fillRect/>
          </a:stretch>
        </p:blipFill>
        <p:spPr>
          <a:xfrm>
            <a:off x="684591" y="142221"/>
            <a:ext cx="9906072" cy="6328483"/>
          </a:xfrm>
          <a:prstGeom prst="rect">
            <a:avLst/>
          </a:prstGeom>
          <a:solidFill>
            <a:schemeClr val="bg1"/>
          </a:solidFill>
        </p:spPr>
      </p:pic>
      <p:sp>
        <p:nvSpPr>
          <p:cNvPr id="3" name="Rectangle 2">
            <a:extLst>
              <a:ext uri="{FF2B5EF4-FFF2-40B4-BE49-F238E27FC236}">
                <a16:creationId xmlns:a16="http://schemas.microsoft.com/office/drawing/2014/main" id="{CA53ED99-852D-7419-C0C8-62A87765F709}"/>
              </a:ext>
            </a:extLst>
          </p:cNvPr>
          <p:cNvSpPr/>
          <p:nvPr/>
        </p:nvSpPr>
        <p:spPr>
          <a:xfrm>
            <a:off x="6240544" y="0"/>
            <a:ext cx="4503656" cy="6561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7CEED224-F60C-745D-5F81-2179235A6894}"/>
              </a:ext>
            </a:extLst>
          </p:cNvPr>
          <p:cNvSpPr txBox="1">
            <a:spLocks/>
          </p:cNvSpPr>
          <p:nvPr/>
        </p:nvSpPr>
        <p:spPr>
          <a:xfrm rot="16200000">
            <a:off x="-1753494" y="2342310"/>
            <a:ext cx="4312046"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rgbClr val="456B69"/>
                </a:solidFill>
                <a:latin typeface="+mj-lt"/>
                <a:ea typeface="+mj-ea"/>
                <a:cs typeface="+mj-cs"/>
              </a:defRPr>
            </a:lvl1pPr>
          </a:lstStyle>
          <a:p>
            <a:r>
              <a:rPr lang="en-GB" dirty="0"/>
              <a:t>FACTOR ANALYSIS</a:t>
            </a:r>
          </a:p>
        </p:txBody>
      </p:sp>
      <p:sp>
        <p:nvSpPr>
          <p:cNvPr id="9" name="TextBox 8">
            <a:extLst>
              <a:ext uri="{FF2B5EF4-FFF2-40B4-BE49-F238E27FC236}">
                <a16:creationId xmlns:a16="http://schemas.microsoft.com/office/drawing/2014/main" id="{29C81D61-6DDB-0302-048F-29531180A3D3}"/>
              </a:ext>
            </a:extLst>
          </p:cNvPr>
          <p:cNvSpPr txBox="1"/>
          <p:nvPr/>
        </p:nvSpPr>
        <p:spPr>
          <a:xfrm>
            <a:off x="285307" y="6564777"/>
            <a:ext cx="9022307" cy="276999"/>
          </a:xfrm>
          <a:prstGeom prst="rect">
            <a:avLst/>
          </a:prstGeom>
          <a:noFill/>
        </p:spPr>
        <p:txBody>
          <a:bodyPr wrap="square">
            <a:spAutoFit/>
          </a:bodyPr>
          <a:lstStyle/>
          <a:p>
            <a:r>
              <a:rPr lang="en-US" sz="1200" b="0" i="0" dirty="0">
                <a:solidFill>
                  <a:schemeClr val="bg1">
                    <a:lumMod val="75000"/>
                  </a:schemeClr>
                </a:solidFill>
                <a:effectLst/>
                <a:latin typeface="Arial Narrow" panose="020B0606020202030204" pitchFamily="34" charset="0"/>
              </a:rPr>
              <a:t>Burnell, R., Hao, H., Conway, A. R., &amp; Orallo, J. H. (2023). Revealing the structure of language model capabilities. </a:t>
            </a:r>
            <a:r>
              <a:rPr lang="en-US" sz="1200" b="0" i="1" dirty="0" err="1">
                <a:solidFill>
                  <a:schemeClr val="bg1">
                    <a:lumMod val="75000"/>
                  </a:schemeClr>
                </a:solidFill>
                <a:effectLst/>
                <a:latin typeface="Arial Narrow" panose="020B0606020202030204" pitchFamily="34" charset="0"/>
              </a:rPr>
              <a:t>arXiv</a:t>
            </a:r>
            <a:r>
              <a:rPr lang="en-US" sz="1200" b="0" i="1" dirty="0">
                <a:solidFill>
                  <a:schemeClr val="bg1">
                    <a:lumMod val="75000"/>
                  </a:schemeClr>
                </a:solidFill>
                <a:effectLst/>
                <a:latin typeface="Arial Narrow" panose="020B0606020202030204" pitchFamily="34" charset="0"/>
              </a:rPr>
              <a:t> preprint arXiv:2306.10062</a:t>
            </a:r>
            <a:r>
              <a:rPr lang="en-US" sz="1200" b="0" i="0" dirty="0">
                <a:solidFill>
                  <a:schemeClr val="bg1">
                    <a:lumMod val="75000"/>
                  </a:schemeClr>
                </a:solidFill>
                <a:effectLst/>
                <a:latin typeface="Arial Narrow" panose="020B0606020202030204" pitchFamily="34" charset="0"/>
              </a:rPr>
              <a:t>.</a:t>
            </a:r>
            <a:endParaRPr lang="en-GB" sz="1200" dirty="0">
              <a:solidFill>
                <a:schemeClr val="bg1">
                  <a:lumMod val="75000"/>
                </a:schemeClr>
              </a:solidFill>
              <a:latin typeface="Arial Narrow" panose="020B0606020202030204" pitchFamily="34" charset="0"/>
            </a:endParaRPr>
          </a:p>
        </p:txBody>
      </p:sp>
    </p:spTree>
    <p:extLst>
      <p:ext uri="{BB962C8B-B14F-4D97-AF65-F5344CB8AC3E}">
        <p14:creationId xmlns:p14="http://schemas.microsoft.com/office/powerpoint/2010/main" val="21072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err="1"/>
              <a:t>Populational</a:t>
            </a:r>
            <a:r>
              <a:rPr lang="ca-ES-valencia" dirty="0"/>
              <a:t>? </a:t>
            </a:r>
            <a:r>
              <a:rPr lang="ca-ES-valencia" dirty="0" err="1"/>
              <a:t>Instance-level</a:t>
            </a:r>
            <a:r>
              <a:rPr lang="ca-ES-valencia" dirty="0"/>
              <a:t>?</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44</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920429" y="1844281"/>
            <a:ext cx="4669662" cy="4023360"/>
          </a:xfrm>
        </p:spPr>
        <p:txBody>
          <a:bodyPr>
            <a:normAutofit lnSpcReduction="10000"/>
          </a:bodyPr>
          <a:lstStyle/>
          <a:p>
            <a:pPr marL="285750" indent="-285750">
              <a:buFont typeface="Arial" panose="020B0604020202020204" pitchFamily="34" charset="0"/>
              <a:buChar char="•"/>
            </a:pPr>
            <a:r>
              <a:rPr lang="en-US" dirty="0"/>
              <a:t>Structural Equation Modelling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459486" lvl="1" indent="-285750">
              <a:buFont typeface="Arial" panose="020B0604020202020204" pitchFamily="34" charset="0"/>
              <a:buChar char="•"/>
            </a:pPr>
            <a:r>
              <a:rPr lang="en-US" dirty="0"/>
              <a:t>Needs a sample of subjects</a:t>
            </a:r>
          </a:p>
          <a:p>
            <a:pPr marL="459486" lvl="1" indent="-285750">
              <a:buFont typeface="Arial" panose="020B0604020202020204" pitchFamily="34" charset="0"/>
              <a:buChar char="•"/>
            </a:pPr>
            <a:r>
              <a:rPr lang="en-US" dirty="0"/>
              <a:t>Bottom-up inference at the level of tests</a:t>
            </a:r>
          </a:p>
          <a:p>
            <a:pPr marL="459486" lvl="1" indent="-285750">
              <a:buFont typeface="Arial" panose="020B0604020202020204" pitchFamily="34" charset="0"/>
              <a:buChar char="•"/>
            </a:pPr>
            <a:r>
              <a:rPr lang="en-US" dirty="0"/>
              <a:t>Inference of values</a:t>
            </a:r>
          </a:p>
          <a:p>
            <a:pPr marL="459486" lvl="1" indent="-285750">
              <a:buFont typeface="Arial" panose="020B0604020202020204" pitchFamily="34" charset="0"/>
              <a:buChar char="•"/>
            </a:pPr>
            <a:r>
              <a:rPr lang="en-US" dirty="0"/>
              <a:t>Arrows represent linear relations</a:t>
            </a:r>
          </a:p>
        </p:txBody>
      </p:sp>
      <p:sp>
        <p:nvSpPr>
          <p:cNvPr id="6" name="5 CuadroTexto">
            <a:extLst>
              <a:ext uri="{FF2B5EF4-FFF2-40B4-BE49-F238E27FC236}">
                <a16:creationId xmlns:a16="http://schemas.microsoft.com/office/drawing/2014/main" id="{6589EE7B-BB31-4214-8572-581D5DAF1561}"/>
              </a:ext>
            </a:extLst>
          </p:cNvPr>
          <p:cNvSpPr txBox="1"/>
          <p:nvPr/>
        </p:nvSpPr>
        <p:spPr>
          <a:xfrm>
            <a:off x="1979525" y="5958422"/>
            <a:ext cx="8842549" cy="578882"/>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ca-ES-valencia" sz="2800" dirty="0" err="1">
                <a:solidFill>
                  <a:srgbClr val="456B69"/>
                </a:solidFill>
              </a:rPr>
              <a:t>Question</a:t>
            </a:r>
            <a:r>
              <a:rPr lang="ca-ES-valencia" sz="2800" dirty="0">
                <a:solidFill>
                  <a:srgbClr val="456B69"/>
                </a:solidFill>
              </a:rPr>
              <a:t>: </a:t>
            </a:r>
            <a:r>
              <a:rPr lang="ca-ES-valencia" sz="2800" dirty="0" err="1">
                <a:solidFill>
                  <a:srgbClr val="456B69"/>
                </a:solidFill>
              </a:rPr>
              <a:t>Are</a:t>
            </a:r>
            <a:r>
              <a:rPr lang="ca-ES-valencia" sz="2800" dirty="0">
                <a:solidFill>
                  <a:srgbClr val="456B69"/>
                </a:solidFill>
              </a:rPr>
              <a:t> </a:t>
            </a:r>
            <a:r>
              <a:rPr lang="ca-ES-valencia" sz="2800" dirty="0" err="1">
                <a:solidFill>
                  <a:srgbClr val="456B69"/>
                </a:solidFill>
              </a:rPr>
              <a:t>SEMs</a:t>
            </a:r>
            <a:r>
              <a:rPr lang="ca-ES-valencia" sz="2800" dirty="0">
                <a:solidFill>
                  <a:srgbClr val="456B69"/>
                </a:solidFill>
              </a:rPr>
              <a:t> or </a:t>
            </a:r>
            <a:r>
              <a:rPr lang="ca-ES-valencia" sz="2800" dirty="0" err="1">
                <a:solidFill>
                  <a:srgbClr val="456B69"/>
                </a:solidFill>
              </a:rPr>
              <a:t>other</a:t>
            </a:r>
            <a:r>
              <a:rPr lang="ca-ES-valencia" sz="2800" dirty="0">
                <a:solidFill>
                  <a:srgbClr val="456B69"/>
                </a:solidFill>
              </a:rPr>
              <a:t> models for just </a:t>
            </a:r>
            <a:r>
              <a:rPr lang="ca-ES-valencia" sz="2800" dirty="0" err="1">
                <a:solidFill>
                  <a:srgbClr val="456B69"/>
                </a:solidFill>
              </a:rPr>
              <a:t>one</a:t>
            </a:r>
            <a:r>
              <a:rPr lang="ca-ES-valencia" sz="2800" dirty="0">
                <a:solidFill>
                  <a:srgbClr val="456B69"/>
                </a:solidFill>
              </a:rPr>
              <a:t> individual</a:t>
            </a:r>
            <a:r>
              <a:rPr lang="en-GB" sz="2800" dirty="0">
                <a:solidFill>
                  <a:srgbClr val="456B69"/>
                </a:solidFill>
              </a:rPr>
              <a:t>?</a:t>
            </a:r>
            <a:endParaRPr lang="en-US" sz="2000" dirty="0"/>
          </a:p>
        </p:txBody>
      </p:sp>
      <p:pic>
        <p:nvPicPr>
          <p:cNvPr id="1026" name="Picture 2" descr="An example structural equation model">
            <a:extLst>
              <a:ext uri="{FF2B5EF4-FFF2-40B4-BE49-F238E27FC236}">
                <a16:creationId xmlns:a16="http://schemas.microsoft.com/office/drawing/2014/main" id="{F1BFE528-5E54-6521-4B59-81470C50C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718" y="2319392"/>
            <a:ext cx="3446862" cy="205017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9">
            <a:extLst>
              <a:ext uri="{FF2B5EF4-FFF2-40B4-BE49-F238E27FC236}">
                <a16:creationId xmlns:a16="http://schemas.microsoft.com/office/drawing/2014/main" id="{F353A908-26B9-63D2-4B05-DA0E7EF81003}"/>
              </a:ext>
            </a:extLst>
          </p:cNvPr>
          <p:cNvSpPr txBox="1">
            <a:spLocks/>
          </p:cNvSpPr>
          <p:nvPr/>
        </p:nvSpPr>
        <p:spPr>
          <a:xfrm>
            <a:off x="6052008" y="1844281"/>
            <a:ext cx="6139992" cy="4023360"/>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panose="05000000000000000000" pitchFamily="2" charset="2"/>
              <a:buChar char="§"/>
              <a:defRPr sz="2000" kern="1200">
                <a:solidFill>
                  <a:srgbClr val="456B69"/>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Courier New" panose="02070309020205020404" pitchFamily="49" charset="0"/>
              <a:buChar char="o"/>
              <a:defRPr sz="16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600" kern="1200">
                <a:solidFill>
                  <a:srgbClr val="456B69"/>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Corbel" panose="020B0503020204020204" pitchFamily="34" charset="0"/>
              <a:buChar char="−"/>
              <a:defRPr sz="16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Measurement Layouts (Bayesian inference)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459486" lvl="1" indent="-285750">
              <a:buFont typeface="Arial" panose="020B0604020202020204" pitchFamily="34" charset="0"/>
              <a:buChar char="•"/>
            </a:pPr>
            <a:r>
              <a:rPr lang="en-US" dirty="0"/>
              <a:t>Estimate capabilities from the results of one individual</a:t>
            </a:r>
          </a:p>
          <a:p>
            <a:pPr marL="459486" lvl="1" indent="-285750">
              <a:buFont typeface="Arial" panose="020B0604020202020204" pitchFamily="34" charset="0"/>
              <a:buChar char="•"/>
            </a:pPr>
            <a:r>
              <a:rPr lang="en-US" dirty="0"/>
              <a:t>Bottom-up and top-down inference at instance level.</a:t>
            </a:r>
          </a:p>
          <a:p>
            <a:pPr marL="459486" lvl="1" indent="-285750">
              <a:buFont typeface="Arial" panose="020B0604020202020204" pitchFamily="34" charset="0"/>
              <a:buChar char="•"/>
            </a:pPr>
            <a:r>
              <a:rPr lang="en-US" dirty="0"/>
              <a:t>Inference of distributions</a:t>
            </a:r>
          </a:p>
          <a:p>
            <a:pPr marL="459486" lvl="1" indent="-285750">
              <a:buFont typeface="Arial" panose="020B0604020202020204" pitchFamily="34" charset="0"/>
              <a:buChar char="•"/>
            </a:pPr>
            <a:r>
              <a:rPr lang="en-US" dirty="0"/>
              <a:t>Arrows may be any differential function (e.g., logistic)</a:t>
            </a:r>
          </a:p>
        </p:txBody>
      </p:sp>
      <p:pic>
        <p:nvPicPr>
          <p:cNvPr id="7" name="Picture 6">
            <a:extLst>
              <a:ext uri="{FF2B5EF4-FFF2-40B4-BE49-F238E27FC236}">
                <a16:creationId xmlns:a16="http://schemas.microsoft.com/office/drawing/2014/main" id="{C4E5BFF5-9D38-38FB-8AE8-2D72FA0A04CC}"/>
              </a:ext>
            </a:extLst>
          </p:cNvPr>
          <p:cNvPicPr>
            <a:picLocks noChangeAspect="1"/>
          </p:cNvPicPr>
          <p:nvPr/>
        </p:nvPicPr>
        <p:blipFill>
          <a:blip r:embed="rId4"/>
          <a:stretch>
            <a:fillRect/>
          </a:stretch>
        </p:blipFill>
        <p:spPr>
          <a:xfrm>
            <a:off x="6208034" y="2334530"/>
            <a:ext cx="5602966" cy="2035040"/>
          </a:xfrm>
          <a:prstGeom prst="rect">
            <a:avLst/>
          </a:prstGeom>
        </p:spPr>
      </p:pic>
    </p:spTree>
    <p:extLst>
      <p:ext uri="{BB962C8B-B14F-4D97-AF65-F5344CB8AC3E}">
        <p14:creationId xmlns:p14="http://schemas.microsoft.com/office/powerpoint/2010/main" val="3981252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a:t>MULTIDIMENSIONAL IRT GENERALISED?</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45</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920427" y="1844281"/>
            <a:ext cx="5348397" cy="4023360"/>
          </a:xfrm>
        </p:spPr>
        <p:txBody>
          <a:bodyPr>
            <a:normAutofit/>
          </a:bodyPr>
          <a:lstStyle/>
          <a:p>
            <a:pPr marL="285750" indent="-285750">
              <a:buFont typeface="Arial" panose="020B0604020202020204" pitchFamily="34" charset="0"/>
              <a:buChar char="•"/>
            </a:pPr>
            <a:r>
              <a:rPr lang="en-US" dirty="0"/>
              <a:t>MIRT – Compensatory abilities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459486" lvl="1" indent="-285750">
              <a:buFont typeface="Arial" panose="020B0604020202020204" pitchFamily="34" charset="0"/>
              <a:buChar char="•"/>
            </a:pPr>
            <a:r>
              <a:rPr lang="en-US" sz="1800" dirty="0"/>
              <a:t>Needs a sample of subjects</a:t>
            </a:r>
          </a:p>
          <a:p>
            <a:pPr marL="459486" lvl="1" indent="-285750">
              <a:buFont typeface="Arial" panose="020B0604020202020204" pitchFamily="34" charset="0"/>
              <a:buChar char="•"/>
            </a:pPr>
            <a:r>
              <a:rPr lang="en-US" sz="1800" dirty="0"/>
              <a:t>Latent/population difficulties (no given features)</a:t>
            </a:r>
          </a:p>
          <a:p>
            <a:pPr marL="459486" lvl="1" indent="-285750">
              <a:buFont typeface="Arial" panose="020B0604020202020204" pitchFamily="34" charset="0"/>
              <a:buChar char="•"/>
            </a:pPr>
            <a:r>
              <a:rPr lang="en-US" sz="1800" dirty="0"/>
              <a:t>Fixed model (logistic / beta)</a:t>
            </a:r>
          </a:p>
        </p:txBody>
      </p:sp>
      <p:sp>
        <p:nvSpPr>
          <p:cNvPr id="6" name="5 CuadroTexto">
            <a:extLst>
              <a:ext uri="{FF2B5EF4-FFF2-40B4-BE49-F238E27FC236}">
                <a16:creationId xmlns:a16="http://schemas.microsoft.com/office/drawing/2014/main" id="{6589EE7B-BB31-4214-8572-581D5DAF1561}"/>
              </a:ext>
            </a:extLst>
          </p:cNvPr>
          <p:cNvSpPr txBox="1"/>
          <p:nvPr/>
        </p:nvSpPr>
        <p:spPr>
          <a:xfrm>
            <a:off x="612949" y="5938326"/>
            <a:ext cx="11258842" cy="578882"/>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ca-ES-valencia" sz="2800" dirty="0" err="1">
                <a:solidFill>
                  <a:srgbClr val="456B69"/>
                </a:solidFill>
              </a:rPr>
              <a:t>Question</a:t>
            </a:r>
            <a:r>
              <a:rPr lang="ca-ES-valencia" sz="2800" dirty="0">
                <a:solidFill>
                  <a:srgbClr val="456B69"/>
                </a:solidFill>
              </a:rPr>
              <a:t>: </a:t>
            </a:r>
            <a:r>
              <a:rPr lang="ca-ES-valencia" sz="2800" dirty="0" err="1">
                <a:solidFill>
                  <a:srgbClr val="456B69"/>
                </a:solidFill>
              </a:rPr>
              <a:t>Degree</a:t>
            </a:r>
            <a:r>
              <a:rPr lang="ca-ES-valencia" sz="2800" dirty="0">
                <a:solidFill>
                  <a:srgbClr val="456B69"/>
                </a:solidFill>
              </a:rPr>
              <a:t> of </a:t>
            </a:r>
            <a:r>
              <a:rPr lang="ca-ES-valencia" sz="2800" dirty="0" err="1">
                <a:solidFill>
                  <a:srgbClr val="456B69"/>
                </a:solidFill>
              </a:rPr>
              <a:t>compensation</a:t>
            </a:r>
            <a:r>
              <a:rPr lang="ca-ES-valencia" sz="2800" dirty="0">
                <a:solidFill>
                  <a:srgbClr val="456B69"/>
                </a:solidFill>
              </a:rPr>
              <a:t> for </a:t>
            </a:r>
            <a:r>
              <a:rPr lang="ca-ES-valencia" sz="2800" dirty="0" err="1">
                <a:solidFill>
                  <a:srgbClr val="456B69"/>
                </a:solidFill>
              </a:rPr>
              <a:t>many</a:t>
            </a:r>
            <a:r>
              <a:rPr lang="ca-ES-valencia" sz="2800" dirty="0">
                <a:solidFill>
                  <a:srgbClr val="456B69"/>
                </a:solidFill>
              </a:rPr>
              <a:t> dimensions </a:t>
            </a:r>
            <a:r>
              <a:rPr lang="ca-ES-valencia" sz="2800" dirty="0" err="1">
                <a:solidFill>
                  <a:srgbClr val="456B69"/>
                </a:solidFill>
              </a:rPr>
              <a:t>and</a:t>
            </a:r>
            <a:r>
              <a:rPr lang="ca-ES-valencia" sz="2800" dirty="0">
                <a:solidFill>
                  <a:srgbClr val="456B69"/>
                </a:solidFill>
              </a:rPr>
              <a:t> </a:t>
            </a:r>
            <a:r>
              <a:rPr lang="ca-ES-valencia" sz="2800" dirty="0" err="1">
                <a:solidFill>
                  <a:srgbClr val="456B69"/>
                </a:solidFill>
              </a:rPr>
              <a:t>hierarchies</a:t>
            </a:r>
            <a:r>
              <a:rPr lang="ca-ES-valencia" sz="2800" dirty="0">
                <a:solidFill>
                  <a:srgbClr val="456B69"/>
                </a:solidFill>
              </a:rPr>
              <a:t>?</a:t>
            </a:r>
            <a:endParaRPr lang="en-US" sz="2000" dirty="0"/>
          </a:p>
        </p:txBody>
      </p:sp>
      <p:sp>
        <p:nvSpPr>
          <p:cNvPr id="3" name="Content Placeholder 9">
            <a:extLst>
              <a:ext uri="{FF2B5EF4-FFF2-40B4-BE49-F238E27FC236}">
                <a16:creationId xmlns:a16="http://schemas.microsoft.com/office/drawing/2014/main" id="{F353A908-26B9-63D2-4B05-DA0E7EF81003}"/>
              </a:ext>
            </a:extLst>
          </p:cNvPr>
          <p:cNvSpPr txBox="1">
            <a:spLocks/>
          </p:cNvSpPr>
          <p:nvPr/>
        </p:nvSpPr>
        <p:spPr>
          <a:xfrm>
            <a:off x="6052008" y="1844281"/>
            <a:ext cx="6139992"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4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panose="05000000000000000000" pitchFamily="2" charset="2"/>
              <a:buChar char="§"/>
              <a:defRPr sz="2000" kern="1200">
                <a:solidFill>
                  <a:srgbClr val="456B69"/>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Courier New" panose="02070309020205020404" pitchFamily="49" charset="0"/>
              <a:buChar char="o"/>
              <a:defRPr sz="16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600" kern="1200">
                <a:solidFill>
                  <a:srgbClr val="456B69"/>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Corbel" panose="020B0503020204020204" pitchFamily="34" charset="0"/>
              <a:buChar char="−"/>
              <a:defRPr sz="16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Measurement Layouts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459486" lvl="1" indent="-285750">
              <a:buFont typeface="Arial" panose="020B0604020202020204" pitchFamily="34" charset="0"/>
              <a:buChar char="•"/>
            </a:pPr>
            <a:r>
              <a:rPr lang="en-US" sz="1800" dirty="0"/>
              <a:t>Estimate capabilities from the results of one individual</a:t>
            </a:r>
          </a:p>
          <a:p>
            <a:pPr marL="459486" lvl="1" indent="-285750">
              <a:buFont typeface="Arial" panose="020B0604020202020204" pitchFamily="34" charset="0"/>
              <a:buChar char="•"/>
            </a:pPr>
            <a:r>
              <a:rPr lang="en-US" sz="1800" dirty="0"/>
              <a:t>Looks at the instance features (observable demands)</a:t>
            </a:r>
          </a:p>
          <a:p>
            <a:pPr marL="459486" lvl="1" indent="-285750">
              <a:buFont typeface="Arial" panose="020B0604020202020204" pitchFamily="34" charset="0"/>
              <a:buChar char="•"/>
            </a:pPr>
            <a:r>
              <a:rPr lang="en-US" sz="1800" dirty="0"/>
              <a:t>Arrows only need be differentiable (beyond logistic)</a:t>
            </a:r>
          </a:p>
        </p:txBody>
      </p:sp>
      <p:pic>
        <p:nvPicPr>
          <p:cNvPr id="7" name="Picture 6">
            <a:extLst>
              <a:ext uri="{FF2B5EF4-FFF2-40B4-BE49-F238E27FC236}">
                <a16:creationId xmlns:a16="http://schemas.microsoft.com/office/drawing/2014/main" id="{C4E5BFF5-9D38-38FB-8AE8-2D72FA0A04CC}"/>
              </a:ext>
            </a:extLst>
          </p:cNvPr>
          <p:cNvPicPr>
            <a:picLocks noChangeAspect="1"/>
          </p:cNvPicPr>
          <p:nvPr/>
        </p:nvPicPr>
        <p:blipFill>
          <a:blip r:embed="rId2"/>
          <a:stretch>
            <a:fillRect/>
          </a:stretch>
        </p:blipFill>
        <p:spPr>
          <a:xfrm>
            <a:off x="6268825" y="2473873"/>
            <a:ext cx="5602966" cy="2035040"/>
          </a:xfrm>
          <a:prstGeom prst="rect">
            <a:avLst/>
          </a:prstGeom>
        </p:spPr>
      </p:pic>
      <p:pic>
        <p:nvPicPr>
          <p:cNvPr id="15" name="Picture 14">
            <a:extLst>
              <a:ext uri="{FF2B5EF4-FFF2-40B4-BE49-F238E27FC236}">
                <a16:creationId xmlns:a16="http://schemas.microsoft.com/office/drawing/2014/main" id="{A3304084-3922-9019-2E54-ECEA2565E0E1}"/>
              </a:ext>
            </a:extLst>
          </p:cNvPr>
          <p:cNvPicPr>
            <a:picLocks noChangeAspect="1"/>
          </p:cNvPicPr>
          <p:nvPr/>
        </p:nvPicPr>
        <p:blipFill>
          <a:blip r:embed="rId3"/>
          <a:stretch>
            <a:fillRect/>
          </a:stretch>
        </p:blipFill>
        <p:spPr>
          <a:xfrm>
            <a:off x="1144708" y="2264283"/>
            <a:ext cx="3468481" cy="2454219"/>
          </a:xfrm>
          <a:prstGeom prst="rect">
            <a:avLst/>
          </a:prstGeom>
        </p:spPr>
      </p:pic>
      <p:sp>
        <p:nvSpPr>
          <p:cNvPr id="13" name="TextBox 12">
            <a:extLst>
              <a:ext uri="{FF2B5EF4-FFF2-40B4-BE49-F238E27FC236}">
                <a16:creationId xmlns:a16="http://schemas.microsoft.com/office/drawing/2014/main" id="{F05F1208-8F84-25EC-F737-723C8AA18005}"/>
              </a:ext>
            </a:extLst>
          </p:cNvPr>
          <p:cNvSpPr txBox="1"/>
          <p:nvPr/>
        </p:nvSpPr>
        <p:spPr>
          <a:xfrm>
            <a:off x="4277230" y="2778743"/>
            <a:ext cx="1671385" cy="1077218"/>
          </a:xfrm>
          <a:prstGeom prst="rect">
            <a:avLst/>
          </a:prstGeom>
          <a:noFill/>
        </p:spPr>
        <p:txBody>
          <a:bodyPr wrap="square">
            <a:spAutoFit/>
          </a:bodyPr>
          <a:lstStyle/>
          <a:p>
            <a:r>
              <a:rPr lang="en-US" sz="1600" dirty="0">
                <a:solidFill>
                  <a:schemeClr val="bg1">
                    <a:lumMod val="75000"/>
                  </a:schemeClr>
                </a:solidFill>
                <a:latin typeface="Arial Narrow" panose="020B0606020202030204" pitchFamily="34" charset="0"/>
              </a:rPr>
              <a:t>“Multidimensional Item Response Theory” (V. Duran’s slides) </a:t>
            </a:r>
            <a:endParaRPr lang="en-GB" sz="1600" dirty="0">
              <a:solidFill>
                <a:schemeClr val="bg1">
                  <a:lumMod val="75000"/>
                </a:schemeClr>
              </a:solidFill>
              <a:latin typeface="Arial Narrow" panose="020B0606020202030204" pitchFamily="34" charset="0"/>
            </a:endParaRPr>
          </a:p>
        </p:txBody>
      </p:sp>
    </p:spTree>
    <p:extLst>
      <p:ext uri="{BB962C8B-B14F-4D97-AF65-F5344CB8AC3E}">
        <p14:creationId xmlns:p14="http://schemas.microsoft.com/office/powerpoint/2010/main" val="1406375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Summary OF approaches</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46</a:t>
            </a:fld>
            <a:endParaRPr lang="en-GB"/>
          </a:p>
        </p:txBody>
      </p:sp>
      <p:graphicFrame>
        <p:nvGraphicFramePr>
          <p:cNvPr id="7" name="Table 6">
            <a:extLst>
              <a:ext uri="{FF2B5EF4-FFF2-40B4-BE49-F238E27FC236}">
                <a16:creationId xmlns:a16="http://schemas.microsoft.com/office/drawing/2014/main" id="{1334F959-647D-49FC-92C8-16BFCA73F025}"/>
              </a:ext>
            </a:extLst>
          </p:cNvPr>
          <p:cNvGraphicFramePr>
            <a:graphicFrameLocks noGrp="1"/>
          </p:cNvGraphicFramePr>
          <p:nvPr>
            <p:extLst>
              <p:ext uri="{D42A27DB-BD31-4B8C-83A1-F6EECF244321}">
                <p14:modId xmlns:p14="http://schemas.microsoft.com/office/powerpoint/2010/main" val="150966781"/>
              </p:ext>
            </p:extLst>
          </p:nvPr>
        </p:nvGraphicFramePr>
        <p:xfrm>
          <a:off x="109785" y="2084832"/>
          <a:ext cx="11948237" cy="4187094"/>
        </p:xfrm>
        <a:graphic>
          <a:graphicData uri="http://schemas.openxmlformats.org/drawingml/2006/table">
            <a:tbl>
              <a:tblPr firstRow="1" bandRow="1">
                <a:tableStyleId>{00A15C55-8517-42AA-B614-E9B94910E393}</a:tableStyleId>
              </a:tblPr>
              <a:tblGrid>
                <a:gridCol w="2211384">
                  <a:extLst>
                    <a:ext uri="{9D8B030D-6E8A-4147-A177-3AD203B41FA5}">
                      <a16:colId xmlns:a16="http://schemas.microsoft.com/office/drawing/2014/main" val="1565063206"/>
                    </a:ext>
                  </a:extLst>
                </a:gridCol>
                <a:gridCol w="693336">
                  <a:extLst>
                    <a:ext uri="{9D8B030D-6E8A-4147-A177-3AD203B41FA5}">
                      <a16:colId xmlns:a16="http://schemas.microsoft.com/office/drawing/2014/main" val="3107349790"/>
                    </a:ext>
                  </a:extLst>
                </a:gridCol>
                <a:gridCol w="1004836">
                  <a:extLst>
                    <a:ext uri="{9D8B030D-6E8A-4147-A177-3AD203B41FA5}">
                      <a16:colId xmlns:a16="http://schemas.microsoft.com/office/drawing/2014/main" val="2331013077"/>
                    </a:ext>
                  </a:extLst>
                </a:gridCol>
                <a:gridCol w="1396721">
                  <a:extLst>
                    <a:ext uri="{9D8B030D-6E8A-4147-A177-3AD203B41FA5}">
                      <a16:colId xmlns:a16="http://schemas.microsoft.com/office/drawing/2014/main" val="2672139180"/>
                    </a:ext>
                  </a:extLst>
                </a:gridCol>
                <a:gridCol w="1205802">
                  <a:extLst>
                    <a:ext uri="{9D8B030D-6E8A-4147-A177-3AD203B41FA5}">
                      <a16:colId xmlns:a16="http://schemas.microsoft.com/office/drawing/2014/main" val="14194592"/>
                    </a:ext>
                  </a:extLst>
                </a:gridCol>
                <a:gridCol w="1004835">
                  <a:extLst>
                    <a:ext uri="{9D8B030D-6E8A-4147-A177-3AD203B41FA5}">
                      <a16:colId xmlns:a16="http://schemas.microsoft.com/office/drawing/2014/main" val="1409581611"/>
                    </a:ext>
                  </a:extLst>
                </a:gridCol>
                <a:gridCol w="3235569">
                  <a:extLst>
                    <a:ext uri="{9D8B030D-6E8A-4147-A177-3AD203B41FA5}">
                      <a16:colId xmlns:a16="http://schemas.microsoft.com/office/drawing/2014/main" val="2742809514"/>
                    </a:ext>
                  </a:extLst>
                </a:gridCol>
                <a:gridCol w="1195754">
                  <a:extLst>
                    <a:ext uri="{9D8B030D-6E8A-4147-A177-3AD203B41FA5}">
                      <a16:colId xmlns:a16="http://schemas.microsoft.com/office/drawing/2014/main" val="3944252037"/>
                    </a:ext>
                  </a:extLst>
                </a:gridCol>
              </a:tblGrid>
              <a:tr h="4505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latin typeface="+mj-lt"/>
                          <a:cs typeface="Arial" panose="020B0604020202020204" pitchFamily="34" charset="0"/>
                        </a:rPr>
                        <a:t>Approach</a:t>
                      </a:r>
                    </a:p>
                  </a:txBody>
                  <a:tcPr/>
                </a:tc>
                <a:tc>
                  <a:txBody>
                    <a:bodyPr/>
                    <a:lstStyle/>
                    <a:p>
                      <a:pPr algn="ctr"/>
                      <a:r>
                        <a:rPr lang="en-GB" sz="1800" b="0" dirty="0">
                          <a:latin typeface="+mj-lt"/>
                          <a:cs typeface="Arial" panose="020B0604020202020204" pitchFamily="34" charset="0"/>
                        </a:rPr>
                        <a:t>Item</a:t>
                      </a:r>
                    </a:p>
                  </a:txBody>
                  <a:tcPr/>
                </a:tc>
                <a:tc>
                  <a:txBody>
                    <a:bodyPr/>
                    <a:lstStyle/>
                    <a:p>
                      <a:pPr algn="ctr"/>
                      <a:r>
                        <a:rPr lang="en-GB" sz="1800" b="0" dirty="0">
                          <a:latin typeface="+mj-lt"/>
                          <a:cs typeface="Arial" panose="020B0604020202020204" pitchFamily="34" charset="0"/>
                        </a:rPr>
                        <a:t>Predictive</a:t>
                      </a:r>
                    </a:p>
                  </a:txBody>
                  <a:tcPr/>
                </a:tc>
                <a:tc>
                  <a:txBody>
                    <a:bodyPr/>
                    <a:lstStyle/>
                    <a:p>
                      <a:pPr algn="ctr"/>
                      <a:r>
                        <a:rPr lang="ca-ES-valencia" sz="1800" b="0" dirty="0" err="1">
                          <a:latin typeface="+mj-lt"/>
                          <a:cs typeface="Arial" panose="020B0604020202020204" pitchFamily="34" charset="0"/>
                        </a:rPr>
                        <a:t>Domain</a:t>
                      </a:r>
                      <a:r>
                        <a:rPr lang="ca-ES-valencia" sz="1800" b="0" dirty="0">
                          <a:latin typeface="+mj-lt"/>
                          <a:cs typeface="Arial" panose="020B0604020202020204" pitchFamily="34" charset="0"/>
                        </a:rPr>
                        <a:t> </a:t>
                      </a:r>
                      <a:r>
                        <a:rPr lang="ca-ES-valencia" sz="1800" b="0" dirty="0" err="1">
                          <a:latin typeface="+mj-lt"/>
                          <a:cs typeface="Arial" panose="020B0604020202020204" pitchFamily="34" charset="0"/>
                        </a:rPr>
                        <a:t>Knwldge</a:t>
                      </a:r>
                      <a:r>
                        <a:rPr lang="ca-ES-valencia" sz="1800" b="0" dirty="0">
                          <a:latin typeface="+mj-lt"/>
                          <a:cs typeface="Arial" panose="020B0604020202020204" pitchFamily="34" charset="0"/>
                        </a:rPr>
                        <a:t>.</a:t>
                      </a:r>
                      <a:endParaRPr lang="en-GB" sz="1800" b="0" dirty="0">
                        <a:latin typeface="+mj-lt"/>
                        <a:cs typeface="Arial" panose="020B0604020202020204" pitchFamily="34" charset="0"/>
                      </a:endParaRPr>
                    </a:p>
                  </a:txBody>
                  <a:tcPr/>
                </a:tc>
                <a:tc>
                  <a:txBody>
                    <a:bodyPr/>
                    <a:lstStyle/>
                    <a:p>
                      <a:pPr algn="ctr"/>
                      <a:r>
                        <a:rPr lang="ca-ES-valencia" sz="1800" b="0" dirty="0" err="1">
                          <a:latin typeface="+mj-lt"/>
                          <a:cs typeface="Arial" panose="020B0604020202020204" pitchFamily="34" charset="0"/>
                        </a:rPr>
                        <a:t>Populational</a:t>
                      </a:r>
                      <a:endParaRPr lang="en-GB" sz="1800" b="0" dirty="0">
                        <a:latin typeface="+mj-lt"/>
                        <a:cs typeface="Arial" panose="020B0604020202020204" pitchFamily="34" charset="0"/>
                      </a:endParaRPr>
                    </a:p>
                  </a:txBody>
                  <a:tcPr/>
                </a:tc>
                <a:tc>
                  <a:txBody>
                    <a:bodyPr/>
                    <a:lstStyle/>
                    <a:p>
                      <a:pPr algn="ctr"/>
                      <a:r>
                        <a:rPr lang="ca-ES-valencia" sz="1800" b="0" dirty="0" err="1">
                          <a:latin typeface="+mj-lt"/>
                          <a:cs typeface="Arial" panose="020B0604020202020204" pitchFamily="34" charset="0"/>
                        </a:rPr>
                        <a:t>Abilities</a:t>
                      </a:r>
                      <a:endParaRPr lang="en-GB" sz="1800" b="0" dirty="0">
                        <a:latin typeface="+mj-lt"/>
                        <a:cs typeface="Arial" panose="020B0604020202020204" pitchFamily="34" charset="0"/>
                      </a:endParaRPr>
                    </a:p>
                  </a:txBody>
                  <a:tcPr/>
                </a:tc>
                <a:tc>
                  <a:txBody>
                    <a:bodyPr/>
                    <a:lstStyle/>
                    <a:p>
                      <a:pPr algn="ctr"/>
                      <a:r>
                        <a:rPr lang="en-GB" sz="1800" b="0" dirty="0">
                          <a:latin typeface="+mj-lt"/>
                          <a:cs typeface="Arial" panose="020B0604020202020204" pitchFamily="34" charset="0"/>
                        </a:rPr>
                        <a:t>Type of Models</a:t>
                      </a:r>
                    </a:p>
                  </a:txBody>
                  <a:tcPr/>
                </a:tc>
                <a:tc>
                  <a:txBody>
                    <a:bodyPr/>
                    <a:lstStyle/>
                    <a:p>
                      <a:pPr algn="ctr"/>
                      <a:r>
                        <a:rPr lang="ca-ES-valencia" sz="1800" b="0" dirty="0" err="1">
                          <a:latin typeface="+mj-lt"/>
                          <a:cs typeface="Arial" panose="020B0604020202020204" pitchFamily="34" charset="0"/>
                        </a:rPr>
                        <a:t>Hierarchical</a:t>
                      </a:r>
                      <a:endParaRPr lang="en-GB" sz="1800" b="0" dirty="0">
                        <a:latin typeface="+mj-lt"/>
                        <a:cs typeface="Arial" panose="020B0604020202020204" pitchFamily="34" charset="0"/>
                      </a:endParaRPr>
                    </a:p>
                  </a:txBody>
                  <a:tcPr/>
                </a:tc>
                <a:extLst>
                  <a:ext uri="{0D108BD9-81ED-4DB2-BD59-A6C34878D82A}">
                    <a16:rowId xmlns:a16="http://schemas.microsoft.com/office/drawing/2014/main" val="2963294048"/>
                  </a:ext>
                </a:extLst>
              </a:tr>
              <a:tr h="331107">
                <a:tc>
                  <a:txBody>
                    <a:bodyPr/>
                    <a:lstStyle/>
                    <a:p>
                      <a:pPr algn="ctr"/>
                      <a:r>
                        <a:rPr lang="ca-ES-valencia" sz="1800" b="0" dirty="0" err="1">
                          <a:solidFill>
                            <a:schemeClr val="tx1"/>
                          </a:solidFill>
                          <a:latin typeface="+mj-lt"/>
                          <a:cs typeface="Arial" panose="020B0604020202020204" pitchFamily="34" charset="0"/>
                        </a:rPr>
                        <a:t>Traditional</a:t>
                      </a:r>
                      <a:r>
                        <a:rPr lang="ca-ES-valencia" sz="1800" b="0" dirty="0">
                          <a:solidFill>
                            <a:schemeClr val="tx1"/>
                          </a:solidFill>
                          <a:latin typeface="+mj-lt"/>
                          <a:cs typeface="Arial" panose="020B0604020202020204" pitchFamily="34" charset="0"/>
                        </a:rPr>
                        <a:t> IRT (1PL, 2PL, 3PL)</a:t>
                      </a:r>
                    </a:p>
                  </a:txBody>
                  <a:tcPr/>
                </a:tc>
                <a:tc>
                  <a:txBody>
                    <a:bodyPr/>
                    <a:lstStyle/>
                    <a:p>
                      <a:pPr algn="ctr"/>
                      <a:r>
                        <a:rPr lang="ca-ES-valencia" sz="1800" b="0" kern="1200" dirty="0" err="1">
                          <a:solidFill>
                            <a:schemeClr val="tx1"/>
                          </a:solidFill>
                          <a:latin typeface="+mj-lt"/>
                          <a:ea typeface="+mn-ea"/>
                          <a:cs typeface="+mn-cs"/>
                        </a:rPr>
                        <a:t>Yes</a:t>
                      </a:r>
                      <a:endParaRPr lang="en-GB" sz="1800" b="0" kern="1200" dirty="0">
                        <a:solidFill>
                          <a:schemeClr val="tx1"/>
                        </a:solidFill>
                        <a:latin typeface="+mj-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Seen</a:t>
                      </a:r>
                      <a:r>
                        <a:rPr lang="ca-ES-valencia" sz="1800" b="0" dirty="0">
                          <a:solidFill>
                            <a:schemeClr val="tx1"/>
                          </a:solidFill>
                          <a:latin typeface="+mj-lt"/>
                          <a:cs typeface="Arial" panose="020B0604020202020204" pitchFamily="34" charset="0"/>
                        </a:rPr>
                        <a:t> </a:t>
                      </a:r>
                      <a:r>
                        <a:rPr lang="ca-ES-valencia" sz="1800" b="0" dirty="0" err="1">
                          <a:solidFill>
                            <a:schemeClr val="tx1"/>
                          </a:solidFill>
                          <a:latin typeface="+mj-lt"/>
                          <a:cs typeface="Arial" panose="020B0604020202020204" pitchFamily="34" charset="0"/>
                        </a:rPr>
                        <a:t>items</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Yes</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cs typeface="Arial" panose="020B0604020202020204" pitchFamily="34" charset="0"/>
                        </a:rPr>
                        <a:t>1</a:t>
                      </a:r>
                      <a:endParaRPr lang="en-GB" sz="1800" b="0" dirty="0">
                        <a:solidFill>
                          <a:schemeClr val="tx1"/>
                        </a:solidFill>
                        <a:latin typeface="+mj-lt"/>
                        <a:cs typeface="Arial" panose="020B0604020202020204" pitchFamily="34" charset="0"/>
                      </a:endParaRPr>
                    </a:p>
                  </a:txBody>
                  <a:tcPr/>
                </a:tc>
                <a:tc>
                  <a:txBody>
                    <a:bodyPr/>
                    <a:lstStyle/>
                    <a:p>
                      <a:pPr algn="ctr"/>
                      <a:r>
                        <a:rPr lang="ca-ES-valencia" sz="1800" b="0" dirty="0">
                          <a:solidFill>
                            <a:schemeClr val="tx1"/>
                          </a:solidFill>
                          <a:latin typeface="+mj-lt"/>
                          <a:cs typeface="Arial" panose="020B0604020202020204" pitchFamily="34" charset="0"/>
                        </a:rPr>
                        <a:t>L</a:t>
                      </a:r>
                      <a:r>
                        <a:rPr lang="en-GB" sz="1800" b="0" dirty="0" err="1">
                          <a:solidFill>
                            <a:schemeClr val="tx1"/>
                          </a:solidFill>
                          <a:latin typeface="+mj-lt"/>
                          <a:cs typeface="Arial" panose="020B0604020202020204" pitchFamily="34" charset="0"/>
                        </a:rPr>
                        <a:t>ogistic</a:t>
                      </a:r>
                      <a:r>
                        <a:rPr lang="en-GB" sz="1800" b="0" dirty="0">
                          <a:solidFill>
                            <a:schemeClr val="tx1"/>
                          </a:solidFill>
                          <a:latin typeface="+mj-lt"/>
                          <a:cs typeface="Arial" panose="020B0604020202020204" pitchFamily="34" charset="0"/>
                        </a:rPr>
                        <a:t>/</a:t>
                      </a:r>
                      <a:r>
                        <a:rPr lang="en-GB" sz="1800" b="0" dirty="0" err="1">
                          <a:solidFill>
                            <a:schemeClr val="tx1"/>
                          </a:solidFill>
                          <a:latin typeface="+mj-lt"/>
                          <a:cs typeface="Arial" panose="020B0604020202020204" pitchFamily="34" charset="0"/>
                        </a:rPr>
                        <a:t>Bernouilli</a:t>
                      </a:r>
                      <a:r>
                        <a:rPr lang="en-GB" sz="1800" b="0" dirty="0">
                          <a:solidFill>
                            <a:schemeClr val="tx1"/>
                          </a:solidFill>
                          <a:latin typeface="+mj-lt"/>
                          <a:cs typeface="Arial" panose="020B0604020202020204" pitchFamily="34" charset="0"/>
                        </a:rPr>
                        <a:t> (response)</a:t>
                      </a:r>
                    </a:p>
                  </a:txBody>
                  <a:tcPr/>
                </a:tc>
                <a:tc>
                  <a:txBody>
                    <a:bodyPr/>
                    <a:lstStyle/>
                    <a:p>
                      <a:pPr algn="ct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extLst>
                  <a:ext uri="{0D108BD9-81ED-4DB2-BD59-A6C34878D82A}">
                    <a16:rowId xmlns:a16="http://schemas.microsoft.com/office/drawing/2014/main" val="4185485253"/>
                  </a:ext>
                </a:extLst>
              </a:tr>
              <a:tr h="349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cs typeface="Arial" panose="020B0604020202020204" pitchFamily="34" charset="0"/>
                        </a:rPr>
                        <a:t>Beta/Gamma IRT Models, ...</a:t>
                      </a:r>
                      <a:endParaRPr lang="en-GB" sz="1800" b="0" dirty="0">
                        <a:solidFill>
                          <a:schemeClr val="tx1"/>
                        </a:solidFill>
                        <a:latin typeface="+mj-lt"/>
                        <a:cs typeface="Arial" panose="020B0604020202020204" pitchFamily="34" charset="0"/>
                      </a:endParaRPr>
                    </a:p>
                  </a:txBody>
                  <a:tcPr/>
                </a:tc>
                <a:tc>
                  <a:txBody>
                    <a:bodyPr/>
                    <a:lstStyle/>
                    <a:p>
                      <a:pPr algn="ctr"/>
                      <a:r>
                        <a:rPr lang="ca-ES-valencia" sz="1800" b="0" kern="1200" dirty="0" err="1">
                          <a:solidFill>
                            <a:schemeClr val="tx1"/>
                          </a:solidFill>
                          <a:latin typeface="+mj-lt"/>
                          <a:ea typeface="+mn-ea"/>
                          <a:cs typeface="+mn-cs"/>
                        </a:rPr>
                        <a:t>Yes</a:t>
                      </a:r>
                      <a:endParaRPr lang="en-GB" sz="1800" b="0" kern="1200" dirty="0">
                        <a:solidFill>
                          <a:schemeClr val="tx1"/>
                        </a:solidFill>
                        <a:latin typeface="+mj-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Seen</a:t>
                      </a:r>
                      <a:r>
                        <a:rPr lang="ca-ES-valencia" sz="1800" b="0" dirty="0">
                          <a:solidFill>
                            <a:schemeClr val="tx1"/>
                          </a:solidFill>
                          <a:latin typeface="+mj-lt"/>
                          <a:cs typeface="Arial" panose="020B0604020202020204" pitchFamily="34" charset="0"/>
                        </a:rPr>
                        <a:t> </a:t>
                      </a:r>
                      <a:r>
                        <a:rPr lang="ca-ES-valencia" sz="1800" b="0" dirty="0" err="1">
                          <a:solidFill>
                            <a:schemeClr val="tx1"/>
                          </a:solidFill>
                          <a:latin typeface="+mj-lt"/>
                          <a:cs typeface="Arial" panose="020B0604020202020204" pitchFamily="34" charset="0"/>
                        </a:rPr>
                        <a:t>items</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Yes</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cs typeface="Arial" panose="020B0604020202020204" pitchFamily="34" charset="0"/>
                        </a:rPr>
                        <a:t>1</a:t>
                      </a:r>
                      <a:endParaRPr lang="en-GB" sz="1800" b="0" dirty="0">
                        <a:solidFill>
                          <a:schemeClr val="tx1"/>
                        </a:solidFill>
                        <a:latin typeface="+mj-lt"/>
                        <a:cs typeface="Arial" panose="020B0604020202020204" pitchFamily="34" charset="0"/>
                      </a:endParaRPr>
                    </a:p>
                  </a:txBody>
                  <a:tcPr/>
                </a:tc>
                <a:tc>
                  <a:txBody>
                    <a:bodyPr/>
                    <a:lstStyle/>
                    <a:p>
                      <a:pPr algn="ctr"/>
                      <a:r>
                        <a:rPr lang="ca-ES-valencia" sz="1800" b="0" dirty="0">
                          <a:solidFill>
                            <a:schemeClr val="tx1"/>
                          </a:solidFill>
                          <a:latin typeface="+mj-lt"/>
                          <a:cs typeface="Arial" panose="020B0604020202020204" pitchFamily="34" charset="0"/>
                        </a:rPr>
                        <a:t>Beta (</a:t>
                      </a:r>
                      <a:r>
                        <a:rPr lang="ca-ES-valencia" sz="1800" b="0" dirty="0" err="1">
                          <a:solidFill>
                            <a:schemeClr val="tx1"/>
                          </a:solidFill>
                          <a:latin typeface="+mj-lt"/>
                          <a:cs typeface="Arial" panose="020B0604020202020204" pitchFamily="34" charset="0"/>
                        </a:rPr>
                        <a:t>response</a:t>
                      </a:r>
                      <a:r>
                        <a:rPr lang="ca-ES-valencia" sz="1800" b="0" dirty="0">
                          <a:solidFill>
                            <a:schemeClr val="tx1"/>
                          </a:solidFill>
                          <a:latin typeface="+mj-lt"/>
                          <a:cs typeface="Arial" panose="020B0604020202020204" pitchFamily="34" charset="0"/>
                        </a:rPr>
                        <a:t>), Gamma (</a:t>
                      </a:r>
                      <a:r>
                        <a:rPr lang="ca-ES-valencia" sz="1800" b="0" dirty="0" err="1">
                          <a:solidFill>
                            <a:schemeClr val="tx1"/>
                          </a:solidFill>
                          <a:latin typeface="+mj-lt"/>
                          <a:cs typeface="Arial" panose="020B0604020202020204" pitchFamily="34" charset="0"/>
                        </a:rPr>
                        <a:t>response</a:t>
                      </a:r>
                      <a:r>
                        <a:rPr lang="ca-ES-valencia" sz="1800" b="0" dirty="0">
                          <a:solidFill>
                            <a:schemeClr val="tx1"/>
                          </a:solidFill>
                          <a:latin typeface="+mj-lt"/>
                          <a:cs typeface="Arial" panose="020B0604020202020204" pitchFamily="34" charset="0"/>
                        </a:rPr>
                        <a:t>), ...</a:t>
                      </a:r>
                      <a:endParaRPr lang="en-GB" sz="1800" b="0" dirty="0">
                        <a:solidFill>
                          <a:schemeClr val="tx1"/>
                        </a:solidFill>
                        <a:latin typeface="+mj-lt"/>
                        <a:cs typeface="Arial" panose="020B0604020202020204" pitchFamily="34" charset="0"/>
                      </a:endParaRPr>
                    </a:p>
                  </a:txBody>
                  <a:tcPr/>
                </a:tc>
                <a:tc>
                  <a:txBody>
                    <a:bodyPr/>
                    <a:lstStyle/>
                    <a:p>
                      <a:pPr algn="ct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extLst>
                  <a:ext uri="{0D108BD9-81ED-4DB2-BD59-A6C34878D82A}">
                    <a16:rowId xmlns:a16="http://schemas.microsoft.com/office/drawing/2014/main" val="3036918543"/>
                  </a:ext>
                </a:extLst>
              </a:tr>
              <a:tr h="394717">
                <a:tc>
                  <a:txBody>
                    <a:bodyPr/>
                    <a:lstStyle/>
                    <a:p>
                      <a:pPr algn="ctr"/>
                      <a:r>
                        <a:rPr lang="ca-ES-valencia" sz="1800" b="0" dirty="0">
                          <a:solidFill>
                            <a:schemeClr val="tx1"/>
                          </a:solidFill>
                          <a:latin typeface="+mj-lt"/>
                          <a:cs typeface="Arial" panose="020B0604020202020204" pitchFamily="34" charset="0"/>
                        </a:rPr>
                        <a:t>Multidimensional IRT</a:t>
                      </a:r>
                      <a:endParaRPr lang="en-GB" sz="1800" b="0" dirty="0">
                        <a:solidFill>
                          <a:schemeClr val="tx1"/>
                        </a:solidFill>
                        <a:latin typeface="+mj-lt"/>
                        <a:cs typeface="Arial" panose="020B0604020202020204" pitchFamily="34" charset="0"/>
                      </a:endParaRPr>
                    </a:p>
                  </a:txBody>
                  <a:tcPr/>
                </a:tc>
                <a:tc>
                  <a:txBody>
                    <a:bodyPr/>
                    <a:lstStyle/>
                    <a:p>
                      <a:pPr algn="ctr"/>
                      <a:r>
                        <a:rPr lang="ca-ES-valencia" sz="1800" b="0" kern="1200" dirty="0" err="1">
                          <a:solidFill>
                            <a:schemeClr val="tx1"/>
                          </a:solidFill>
                          <a:latin typeface="+mj-lt"/>
                          <a:ea typeface="+mn-ea"/>
                          <a:cs typeface="+mn-cs"/>
                        </a:rPr>
                        <a:t>Yes</a:t>
                      </a:r>
                      <a:endParaRPr lang="en-GB" sz="1800" b="0" kern="1200" dirty="0">
                        <a:solidFill>
                          <a:schemeClr val="tx1"/>
                        </a:solidFill>
                        <a:latin typeface="+mj-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Seen</a:t>
                      </a:r>
                      <a:r>
                        <a:rPr lang="ca-ES-valencia" sz="1800" b="0" dirty="0">
                          <a:solidFill>
                            <a:schemeClr val="tx1"/>
                          </a:solidFill>
                          <a:latin typeface="+mj-lt"/>
                          <a:cs typeface="Arial" panose="020B0604020202020204" pitchFamily="34" charset="0"/>
                        </a:rPr>
                        <a:t> </a:t>
                      </a:r>
                      <a:r>
                        <a:rPr lang="ca-ES-valencia" sz="1800" b="0" dirty="0" err="1">
                          <a:solidFill>
                            <a:schemeClr val="tx1"/>
                          </a:solidFill>
                          <a:latin typeface="+mj-lt"/>
                          <a:cs typeface="Arial" panose="020B0604020202020204" pitchFamily="34" charset="0"/>
                        </a:rPr>
                        <a:t>items</a:t>
                      </a:r>
                      <a:endParaRPr lang="en-GB" sz="1800" b="0" baseline="-2500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Partly</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Yes</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kern="1200" dirty="0">
                          <a:solidFill>
                            <a:schemeClr val="tx1"/>
                          </a:solidFill>
                          <a:latin typeface="+mn-lt"/>
                          <a:ea typeface="+mn-ea"/>
                          <a:cs typeface="+mn-cs"/>
                          <a:sym typeface="Symbol" panose="05050102010706020507" pitchFamily="18" charset="2"/>
                        </a:rPr>
                        <a:t></a:t>
                      </a:r>
                      <a:r>
                        <a:rPr lang="ca-ES-valencia" sz="1800" b="0" kern="1200" dirty="0">
                          <a:solidFill>
                            <a:schemeClr val="tx1"/>
                          </a:solidFill>
                          <a:latin typeface="+mn-lt"/>
                          <a:ea typeface="+mn-ea"/>
                          <a:cs typeface="+mn-cs"/>
                        </a:rPr>
                        <a:t>1</a:t>
                      </a:r>
                      <a:endParaRPr lang="en-GB" sz="1800" b="0" kern="1200" baseline="-25000" dirty="0">
                        <a:solidFill>
                          <a:schemeClr val="tx1"/>
                        </a:solidFill>
                        <a:latin typeface="+mn-lt"/>
                        <a:ea typeface="+mn-ea"/>
                        <a:cs typeface="Arial" panose="020B0604020202020204" pitchFamily="34" charset="0"/>
                      </a:endParaRPr>
                    </a:p>
                  </a:txBody>
                  <a:tcPr/>
                </a:tc>
                <a:tc>
                  <a:txBody>
                    <a:bodyPr/>
                    <a:lstStyle/>
                    <a:p>
                      <a:pPr algn="ctr"/>
                      <a:r>
                        <a:rPr lang="en-GB" sz="1800" b="0" dirty="0">
                          <a:solidFill>
                            <a:schemeClr val="tx1"/>
                          </a:solidFill>
                          <a:latin typeface="+mj-lt"/>
                          <a:cs typeface="Arial" panose="020B0604020202020204" pitchFamily="34" charset="0"/>
                        </a:rPr>
                        <a:t>Logistic (response)</a:t>
                      </a:r>
                    </a:p>
                  </a:txBody>
                  <a:tcPr/>
                </a:tc>
                <a:tc>
                  <a:txBody>
                    <a:bodyPr/>
                    <a:lstStyle/>
                    <a:p>
                      <a:pPr algn="ct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extLst>
                  <a:ext uri="{0D108BD9-81ED-4DB2-BD59-A6C34878D82A}">
                    <a16:rowId xmlns:a16="http://schemas.microsoft.com/office/drawing/2014/main" val="3470544077"/>
                  </a:ext>
                </a:extLst>
              </a:tr>
              <a:tr h="371061">
                <a:tc>
                  <a:txBody>
                    <a:bodyPr/>
                    <a:lstStyle/>
                    <a:p>
                      <a:pPr algn="ctr"/>
                      <a:r>
                        <a:rPr lang="ca-ES-valencia" sz="1800" b="0" dirty="0">
                          <a:solidFill>
                            <a:schemeClr val="tx1"/>
                          </a:solidFill>
                          <a:latin typeface="+mj-lt"/>
                        </a:rPr>
                        <a:t>LLTM</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rPr>
                        <a:t>1 (</a:t>
                      </a:r>
                      <a:r>
                        <a:rPr lang="ca-ES-valencia" sz="1800" b="0" kern="1200" dirty="0">
                          <a:solidFill>
                            <a:schemeClr val="tx1"/>
                          </a:solidFill>
                          <a:latin typeface="+mn-lt"/>
                          <a:ea typeface="+mn-ea"/>
                          <a:cs typeface="+mn-cs"/>
                          <a:sym typeface="Symbol" panose="05050102010706020507" pitchFamily="18" charset="2"/>
                        </a:rPr>
                        <a:t></a:t>
                      </a:r>
                      <a:r>
                        <a:rPr lang="ca-ES-valencia" sz="1800" b="0" kern="1200" dirty="0">
                          <a:solidFill>
                            <a:schemeClr val="tx1"/>
                          </a:solidFill>
                          <a:latin typeface="+mn-lt"/>
                          <a:ea typeface="+mn-ea"/>
                          <a:cs typeface="+mn-cs"/>
                        </a:rPr>
                        <a:t>1</a:t>
                      </a:r>
                      <a:r>
                        <a:rPr lang="ca-ES-valencia" sz="1800" b="0" dirty="0">
                          <a:solidFill>
                            <a:schemeClr val="tx1"/>
                          </a:solidFill>
                          <a:latin typeface="+mj-lt"/>
                        </a:rPr>
                        <a:t>MIRT)</a:t>
                      </a:r>
                      <a:endParaRPr lang="en-GB" sz="1800" b="0" dirty="0">
                        <a:solidFill>
                          <a:schemeClr val="tx1"/>
                        </a:solidFill>
                        <a:latin typeface="+mj-lt"/>
                      </a:endParaRPr>
                    </a:p>
                  </a:txBody>
                  <a:tcPr/>
                </a:tc>
                <a:tc>
                  <a:txBody>
                    <a:bodyPr/>
                    <a:lstStyle/>
                    <a:p>
                      <a:pPr algn="ctr"/>
                      <a:r>
                        <a:rPr lang="ca-ES-valencia" sz="1800" b="0" dirty="0">
                          <a:solidFill>
                            <a:schemeClr val="tx1"/>
                          </a:solidFill>
                          <a:latin typeface="+mj-lt"/>
                        </a:rPr>
                        <a:t>Linear (</a:t>
                      </a:r>
                      <a:r>
                        <a:rPr lang="ca-ES-valencia" sz="1800" b="0" dirty="0" err="1">
                          <a:solidFill>
                            <a:schemeClr val="tx1"/>
                          </a:solidFill>
                          <a:latin typeface="+mj-lt"/>
                        </a:rPr>
                        <a:t>diff</a:t>
                      </a:r>
                      <a:r>
                        <a:rPr lang="ca-ES-valencia" sz="1800" b="0" dirty="0">
                          <a:solidFill>
                            <a:schemeClr val="tx1"/>
                          </a:solidFill>
                          <a:latin typeface="+mj-lt"/>
                        </a:rPr>
                        <a:t>) + Logistic (</a:t>
                      </a:r>
                      <a:r>
                        <a:rPr lang="ca-ES-valencia" sz="1800" b="0" dirty="0" err="1">
                          <a:solidFill>
                            <a:schemeClr val="tx1"/>
                          </a:solidFill>
                          <a:latin typeface="+mj-lt"/>
                        </a:rPr>
                        <a:t>response</a:t>
                      </a:r>
                      <a:r>
                        <a:rPr lang="ca-ES-valencia" sz="1800" b="0" dirty="0">
                          <a:solidFill>
                            <a:schemeClr val="tx1"/>
                          </a:solidFill>
                          <a:latin typeface="+mj-lt"/>
                        </a:rPr>
                        <a:t>)</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Demands</a:t>
                      </a:r>
                      <a:r>
                        <a:rPr lang="ca-ES-valencia" sz="1800" b="0" dirty="0">
                          <a:solidFill>
                            <a:schemeClr val="tx1"/>
                          </a:solidFill>
                          <a:latin typeface="+mj-lt"/>
                        </a:rPr>
                        <a:t> </a:t>
                      </a:r>
                      <a:r>
                        <a:rPr lang="ca-ES-valencia" sz="1800" b="0" dirty="0" err="1">
                          <a:solidFill>
                            <a:schemeClr val="tx1"/>
                          </a:solidFill>
                          <a:latin typeface="+mj-lt"/>
                        </a:rPr>
                        <a:t>Only</a:t>
                      </a:r>
                      <a:endParaRPr lang="en-GB" sz="1800" b="0" dirty="0">
                        <a:solidFill>
                          <a:schemeClr val="tx1"/>
                        </a:solidFill>
                        <a:latin typeface="+mj-lt"/>
                      </a:endParaRPr>
                    </a:p>
                  </a:txBody>
                  <a:tcPr/>
                </a:tc>
                <a:extLst>
                  <a:ext uri="{0D108BD9-81ED-4DB2-BD59-A6C34878D82A}">
                    <a16:rowId xmlns:a16="http://schemas.microsoft.com/office/drawing/2014/main" val="1635050409"/>
                  </a:ext>
                </a:extLst>
              </a:tr>
              <a:tr h="352112">
                <a:tc>
                  <a:txBody>
                    <a:bodyPr/>
                    <a:lstStyle/>
                    <a:p>
                      <a:pPr algn="ctr"/>
                      <a:r>
                        <a:rPr lang="ca-ES-valencia" sz="1800" b="0" dirty="0">
                          <a:solidFill>
                            <a:schemeClr val="tx1"/>
                          </a:solidFill>
                          <a:latin typeface="+mj-lt"/>
                          <a:cs typeface="Arial" panose="020B0604020202020204" pitchFamily="34" charset="0"/>
                        </a:rPr>
                        <a:t>Factor </a:t>
                      </a:r>
                      <a:r>
                        <a:rPr lang="ca-ES-valencia" sz="1800" b="0" dirty="0" err="1">
                          <a:solidFill>
                            <a:schemeClr val="tx1"/>
                          </a:solidFill>
                          <a:latin typeface="+mj-lt"/>
                          <a:cs typeface="Arial" panose="020B0604020202020204" pitchFamily="34" charset="0"/>
                        </a:rPr>
                        <a:t>Analysis</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Yes</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kern="1200" dirty="0">
                          <a:solidFill>
                            <a:schemeClr val="tx1"/>
                          </a:solidFill>
                          <a:latin typeface="+mn-lt"/>
                          <a:ea typeface="+mn-ea"/>
                          <a:cs typeface="+mn-cs"/>
                          <a:sym typeface="Symbol" panose="05050102010706020507" pitchFamily="18" charset="2"/>
                        </a:rPr>
                        <a:t></a:t>
                      </a:r>
                      <a:r>
                        <a:rPr lang="ca-ES-valencia" sz="1800" b="0" kern="1200" dirty="0">
                          <a:solidFill>
                            <a:schemeClr val="tx1"/>
                          </a:solidFill>
                          <a:latin typeface="+mn-lt"/>
                          <a:ea typeface="+mn-ea"/>
                          <a:cs typeface="+mn-cs"/>
                        </a:rPr>
                        <a:t>1</a:t>
                      </a:r>
                      <a:endParaRPr lang="en-GB" sz="1800" b="0" kern="1200" baseline="-25000" dirty="0">
                        <a:solidFill>
                          <a:schemeClr val="tx1"/>
                        </a:solidFill>
                        <a:latin typeface="+mn-lt"/>
                        <a:ea typeface="+mn-ea"/>
                        <a:cs typeface="Arial" panose="020B0604020202020204" pitchFamily="34" charset="0"/>
                      </a:endParaRPr>
                    </a:p>
                  </a:txBody>
                  <a:tcPr/>
                </a:tc>
                <a:tc>
                  <a:txBody>
                    <a:bodyPr/>
                    <a:lstStyle/>
                    <a:p>
                      <a:pPr algn="ctr"/>
                      <a:r>
                        <a:rPr lang="ca-ES-valencia" sz="1800" b="0" dirty="0">
                          <a:solidFill>
                            <a:schemeClr val="tx1"/>
                          </a:solidFill>
                          <a:latin typeface="+mj-lt"/>
                          <a:cs typeface="Arial" panose="020B0604020202020204" pitchFamily="34" charset="0"/>
                        </a:rPr>
                        <a:t>Linear (</a:t>
                      </a:r>
                      <a:r>
                        <a:rPr lang="ca-ES-valencia" sz="1800" b="0" dirty="0" err="1">
                          <a:solidFill>
                            <a:schemeClr val="tx1"/>
                          </a:solidFill>
                          <a:latin typeface="+mj-lt"/>
                          <a:cs typeface="Arial" panose="020B0604020202020204" pitchFamily="34" charset="0"/>
                        </a:rPr>
                        <a:t>response</a:t>
                      </a:r>
                      <a:r>
                        <a:rPr lang="ca-ES-valencia" sz="1800" b="0" dirty="0">
                          <a:solidFill>
                            <a:schemeClr val="tx1"/>
                          </a:solidFill>
                          <a:latin typeface="+mj-lt"/>
                          <a:cs typeface="Arial" panose="020B0604020202020204" pitchFamily="34" charset="0"/>
                        </a:rPr>
                        <a:t>)</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kern="1200" dirty="0">
                          <a:solidFill>
                            <a:schemeClr val="tx1"/>
                          </a:solidFill>
                          <a:latin typeface="+mj-lt"/>
                          <a:ea typeface="+mn-ea"/>
                          <a:cs typeface="Arial" panose="020B0604020202020204" pitchFamily="34" charset="0"/>
                        </a:rPr>
                        <a:t>No</a:t>
                      </a:r>
                      <a:endParaRPr lang="en-GB" sz="1800" b="0" kern="1200" dirty="0">
                        <a:solidFill>
                          <a:schemeClr val="tx1"/>
                        </a:solidFill>
                        <a:latin typeface="+mj-lt"/>
                        <a:ea typeface="+mn-ea"/>
                        <a:cs typeface="Arial" panose="020B0604020202020204" pitchFamily="34" charset="0"/>
                      </a:endParaRPr>
                    </a:p>
                  </a:txBody>
                  <a:tcPr/>
                </a:tc>
                <a:extLst>
                  <a:ext uri="{0D108BD9-81ED-4DB2-BD59-A6C34878D82A}">
                    <a16:rowId xmlns:a16="http://schemas.microsoft.com/office/drawing/2014/main" val="2368360963"/>
                  </a:ext>
                </a:extLst>
              </a:tr>
              <a:tr h="352112">
                <a:tc>
                  <a:txBody>
                    <a:bodyPr/>
                    <a:lstStyle/>
                    <a:p>
                      <a:pPr algn="ctr"/>
                      <a:r>
                        <a:rPr lang="ca-ES-valencia" sz="1800" b="0" dirty="0">
                          <a:solidFill>
                            <a:schemeClr val="tx1"/>
                          </a:solidFill>
                          <a:latin typeface="+mj-lt"/>
                          <a:cs typeface="Arial" panose="020B0604020202020204" pitchFamily="34" charset="0"/>
                        </a:rPr>
                        <a:t>SEM</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Yes</a:t>
                      </a:r>
                      <a:r>
                        <a:rPr lang="ca-ES-valencia" sz="1800" b="0" dirty="0">
                          <a:solidFill>
                            <a:schemeClr val="tx1"/>
                          </a:solidFill>
                          <a:latin typeface="+mj-lt"/>
                          <a:cs typeface="Arial" panose="020B0604020202020204" pitchFamily="34" charset="0"/>
                        </a:rPr>
                        <a:t>*</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Yes</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dirty="0" err="1">
                          <a:solidFill>
                            <a:schemeClr val="tx1"/>
                          </a:solidFill>
                          <a:latin typeface="+mj-lt"/>
                          <a:cs typeface="Arial" panose="020B0604020202020204" pitchFamily="34" charset="0"/>
                        </a:rPr>
                        <a:t>Yes</a:t>
                      </a:r>
                      <a:endParaRPr lang="en-GB" sz="1800" b="0" dirty="0">
                        <a:solidFill>
                          <a:schemeClr val="tx1"/>
                        </a:solidFill>
                        <a:latin typeface="+mj-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kern="1200" dirty="0">
                          <a:solidFill>
                            <a:schemeClr val="tx1"/>
                          </a:solidFill>
                          <a:latin typeface="+mn-lt"/>
                          <a:ea typeface="+mn-ea"/>
                          <a:cs typeface="+mn-cs"/>
                          <a:sym typeface="Symbol" panose="05050102010706020507" pitchFamily="18" charset="2"/>
                        </a:rPr>
                        <a:t></a:t>
                      </a:r>
                      <a:r>
                        <a:rPr lang="ca-ES-valencia" sz="1800" b="0" kern="1200" dirty="0">
                          <a:solidFill>
                            <a:schemeClr val="tx1"/>
                          </a:solidFill>
                          <a:latin typeface="+mn-lt"/>
                          <a:ea typeface="+mn-ea"/>
                          <a:cs typeface="+mn-cs"/>
                        </a:rPr>
                        <a:t>1</a:t>
                      </a:r>
                      <a:endParaRPr lang="en-GB" sz="1800" b="0" kern="1200" baseline="-25000" dirty="0">
                        <a:solidFill>
                          <a:schemeClr val="tx1"/>
                        </a:solidFill>
                        <a:latin typeface="+mn-lt"/>
                        <a:ea typeface="+mn-ea"/>
                        <a:cs typeface="Arial" panose="020B0604020202020204" pitchFamily="34" charset="0"/>
                      </a:endParaRPr>
                    </a:p>
                  </a:txBody>
                  <a:tcPr/>
                </a:tc>
                <a:tc>
                  <a:txBody>
                    <a:bodyPr/>
                    <a:lstStyle/>
                    <a:p>
                      <a:pPr algn="ctr"/>
                      <a:r>
                        <a:rPr lang="ca-ES-valencia" sz="1800" b="0" dirty="0" err="1">
                          <a:solidFill>
                            <a:schemeClr val="tx1"/>
                          </a:solidFill>
                          <a:latin typeface="+mj-lt"/>
                          <a:cs typeface="Arial" panose="020B0604020202020204" pitchFamily="34" charset="0"/>
                        </a:rPr>
                        <a:t>Mostly</a:t>
                      </a:r>
                      <a:r>
                        <a:rPr lang="ca-ES-valencia" sz="1800" b="0" dirty="0">
                          <a:solidFill>
                            <a:schemeClr val="tx1"/>
                          </a:solidFill>
                          <a:latin typeface="+mj-lt"/>
                          <a:cs typeface="Arial" panose="020B0604020202020204" pitchFamily="34" charset="0"/>
                        </a:rPr>
                        <a:t> Linear (</a:t>
                      </a:r>
                      <a:r>
                        <a:rPr lang="ca-ES-valencia" sz="1800" b="0" dirty="0" err="1">
                          <a:solidFill>
                            <a:schemeClr val="tx1"/>
                          </a:solidFill>
                          <a:latin typeface="+mj-lt"/>
                          <a:cs typeface="Arial" panose="020B0604020202020204" pitchFamily="34" charset="0"/>
                        </a:rPr>
                        <a:t>response</a:t>
                      </a:r>
                      <a:r>
                        <a:rPr lang="ca-ES-valencia" sz="1800" b="0" dirty="0">
                          <a:solidFill>
                            <a:schemeClr val="tx1"/>
                          </a:solidFill>
                          <a:latin typeface="+mj-lt"/>
                          <a:cs typeface="Arial" panose="020B0604020202020204" pitchFamily="34" charset="0"/>
                        </a:rPr>
                        <a:t>)</a:t>
                      </a:r>
                      <a:endParaRPr lang="en-GB" sz="1800" b="0" dirty="0">
                        <a:solidFill>
                          <a:schemeClr val="tx1"/>
                        </a:solidFill>
                        <a:latin typeface="+mj-lt"/>
                        <a:cs typeface="Arial" panose="020B0604020202020204" pitchFamily="34" charset="0"/>
                      </a:endParaRPr>
                    </a:p>
                  </a:txBody>
                  <a:tcPr/>
                </a:tc>
                <a:tc>
                  <a:txBody>
                    <a:bodyPr/>
                    <a:lstStyle/>
                    <a:p>
                      <a:pPr algn="ctr"/>
                      <a:r>
                        <a:rPr lang="ca-ES-valencia" sz="1800" b="0" dirty="0" err="1">
                          <a:solidFill>
                            <a:schemeClr val="tx1"/>
                          </a:solidFill>
                          <a:latin typeface="+mj-lt"/>
                          <a:cs typeface="Arial" panose="020B0604020202020204" pitchFamily="34" charset="0"/>
                        </a:rPr>
                        <a:t>Yes</a:t>
                      </a:r>
                      <a:endParaRPr lang="en-GB" sz="1800" b="0" dirty="0">
                        <a:solidFill>
                          <a:schemeClr val="tx1"/>
                        </a:solidFill>
                        <a:latin typeface="+mj-lt"/>
                        <a:cs typeface="Arial" panose="020B0604020202020204" pitchFamily="34" charset="0"/>
                      </a:endParaRPr>
                    </a:p>
                  </a:txBody>
                  <a:tcPr/>
                </a:tc>
                <a:extLst>
                  <a:ext uri="{0D108BD9-81ED-4DB2-BD59-A6C34878D82A}">
                    <a16:rowId xmlns:a16="http://schemas.microsoft.com/office/drawing/2014/main" val="935106675"/>
                  </a:ext>
                </a:extLst>
              </a:tr>
              <a:tr h="410422">
                <a:tc>
                  <a:txBody>
                    <a:bodyPr/>
                    <a:lstStyle/>
                    <a:p>
                      <a:pPr algn="ctr"/>
                      <a:r>
                        <a:rPr lang="ca-ES-valencia" sz="1800" b="0" dirty="0">
                          <a:solidFill>
                            <a:schemeClr val="tx1"/>
                          </a:solidFill>
                          <a:latin typeface="+mj-lt"/>
                          <a:cs typeface="Arial" panose="020B0604020202020204" pitchFamily="34" charset="0"/>
                        </a:rPr>
                        <a:t>General </a:t>
                      </a:r>
                      <a:r>
                        <a:rPr lang="ca-ES-valencia" sz="1800" b="0" dirty="0" err="1">
                          <a:solidFill>
                            <a:schemeClr val="tx1"/>
                          </a:solidFill>
                          <a:latin typeface="+mj-lt"/>
                          <a:cs typeface="Arial" panose="020B0604020202020204" pitchFamily="34" charset="0"/>
                        </a:rPr>
                        <a:t>Difficulty</a:t>
                      </a:r>
                      <a:r>
                        <a:rPr lang="ca-ES-valencia" sz="1800" b="0" dirty="0">
                          <a:solidFill>
                            <a:schemeClr val="tx1"/>
                          </a:solidFill>
                          <a:latin typeface="+mj-lt"/>
                          <a:cs typeface="Arial" panose="020B0604020202020204" pitchFamily="34" charset="0"/>
                        </a:rPr>
                        <a:t> Model</a:t>
                      </a:r>
                      <a:endParaRPr lang="en-GB" sz="1800" b="0" dirty="0">
                        <a:solidFill>
                          <a:schemeClr val="tx1"/>
                        </a:solidFill>
                        <a:latin typeface="+mj-lt"/>
                        <a:cs typeface="Arial" panose="020B0604020202020204" pitchFamily="34" charset="0"/>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a:solidFill>
                            <a:schemeClr val="tx1"/>
                          </a:solidFill>
                          <a:latin typeface="+mj-lt"/>
                        </a:rPr>
                        <a:t>No</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kern="1200" dirty="0">
                          <a:solidFill>
                            <a:schemeClr val="tx1"/>
                          </a:solidFill>
                          <a:latin typeface="+mn-lt"/>
                          <a:ea typeface="+mn-ea"/>
                          <a:cs typeface="+mn-cs"/>
                          <a:sym typeface="Symbol" panose="05050102010706020507" pitchFamily="18" charset="2"/>
                        </a:rPr>
                        <a:t></a:t>
                      </a:r>
                      <a:r>
                        <a:rPr lang="ca-ES-valencia" sz="1800" b="0" kern="1200" dirty="0">
                          <a:solidFill>
                            <a:schemeClr val="tx1"/>
                          </a:solidFill>
                          <a:latin typeface="+mn-lt"/>
                          <a:ea typeface="+mn-ea"/>
                          <a:cs typeface="+mn-cs"/>
                        </a:rPr>
                        <a:t>1</a:t>
                      </a:r>
                      <a:endParaRPr lang="en-GB" sz="1800" b="0" kern="1200" baseline="-25000" dirty="0">
                        <a:solidFill>
                          <a:schemeClr val="tx1"/>
                        </a:solidFill>
                        <a:latin typeface="+mn-lt"/>
                        <a:ea typeface="+mn-ea"/>
                        <a:cs typeface="Arial" panose="020B0604020202020204" pitchFamily="34" charset="0"/>
                      </a:endParaRPr>
                    </a:p>
                  </a:txBody>
                  <a:tcPr/>
                </a:tc>
                <a:tc>
                  <a:txBody>
                    <a:bodyPr/>
                    <a:lstStyle/>
                    <a:p>
                      <a:pPr algn="ctr"/>
                      <a:r>
                        <a:rPr lang="ca-ES-valencia" sz="1800" b="0" dirty="0">
                          <a:solidFill>
                            <a:schemeClr val="tx1"/>
                          </a:solidFill>
                          <a:latin typeface="+mj-lt"/>
                          <a:cs typeface="Arial" panose="020B0604020202020204" pitchFamily="34" charset="0"/>
                        </a:rPr>
                        <a:t>Any </a:t>
                      </a:r>
                      <a:r>
                        <a:rPr lang="ca-ES-valencia" sz="1800" b="0" dirty="0" err="1">
                          <a:solidFill>
                            <a:schemeClr val="tx1"/>
                          </a:solidFill>
                          <a:latin typeface="+mj-lt"/>
                          <a:cs typeface="Arial" panose="020B0604020202020204" pitchFamily="34" charset="0"/>
                        </a:rPr>
                        <a:t>machine</a:t>
                      </a:r>
                      <a:r>
                        <a:rPr lang="ca-ES-valencia" sz="1800" b="0" dirty="0">
                          <a:solidFill>
                            <a:schemeClr val="tx1"/>
                          </a:solidFill>
                          <a:latin typeface="+mj-lt"/>
                          <a:cs typeface="Arial" panose="020B0604020202020204" pitchFamily="34" charset="0"/>
                        </a:rPr>
                        <a:t> </a:t>
                      </a:r>
                      <a:r>
                        <a:rPr lang="ca-ES-valencia" sz="1800" b="0" dirty="0" err="1">
                          <a:solidFill>
                            <a:schemeClr val="tx1"/>
                          </a:solidFill>
                          <a:latin typeface="+mj-lt"/>
                          <a:cs typeface="Arial" panose="020B0604020202020204" pitchFamily="34" charset="0"/>
                        </a:rPr>
                        <a:t>learning</a:t>
                      </a:r>
                      <a:r>
                        <a:rPr lang="ca-ES-valencia" sz="1800" b="0" dirty="0">
                          <a:solidFill>
                            <a:schemeClr val="tx1"/>
                          </a:solidFill>
                          <a:latin typeface="+mj-lt"/>
                          <a:cs typeface="Arial" panose="020B0604020202020204" pitchFamily="34" charset="0"/>
                        </a:rPr>
                        <a:t> model (</a:t>
                      </a:r>
                      <a:r>
                        <a:rPr lang="ca-ES-valencia" sz="1800" b="0" dirty="0" err="1">
                          <a:solidFill>
                            <a:schemeClr val="tx1"/>
                          </a:solidFill>
                          <a:latin typeface="+mj-lt"/>
                          <a:cs typeface="Arial" panose="020B0604020202020204" pitchFamily="34" charset="0"/>
                        </a:rPr>
                        <a:t>diff</a:t>
                      </a:r>
                      <a:r>
                        <a:rPr lang="ca-ES-valencia" sz="1800" b="0" dirty="0">
                          <a:solidFill>
                            <a:schemeClr val="tx1"/>
                          </a:solidFill>
                          <a:latin typeface="+mj-lt"/>
                          <a:cs typeface="Arial" panose="020B0604020202020204" pitchFamily="34" charset="0"/>
                        </a:rPr>
                        <a:t>) + Logistic</a:t>
                      </a:r>
                      <a:endParaRPr lang="en-GB" sz="1800" b="0" dirty="0">
                        <a:solidFill>
                          <a:schemeClr val="tx1"/>
                        </a:solidFill>
                        <a:latin typeface="+mj-lt"/>
                        <a:cs typeface="Arial" panose="020B0604020202020204" pitchFamily="34" charset="0"/>
                      </a:endParaRPr>
                    </a:p>
                  </a:txBody>
                  <a:tcPr/>
                </a:tc>
                <a:tc>
                  <a:txBody>
                    <a:bodyPr/>
                    <a:lstStyle/>
                    <a:p>
                      <a:pPr algn="ctr"/>
                      <a:r>
                        <a:rPr lang="ca-ES-valencia" sz="1800" b="0" dirty="0">
                          <a:solidFill>
                            <a:schemeClr val="tx1"/>
                          </a:solidFill>
                          <a:latin typeface="+mj-lt"/>
                          <a:cs typeface="Arial" panose="020B0604020202020204" pitchFamily="34" charset="0"/>
                        </a:rPr>
                        <a:t>No</a:t>
                      </a:r>
                      <a:endParaRPr lang="en-GB" sz="1800" b="0" dirty="0">
                        <a:solidFill>
                          <a:schemeClr val="tx1"/>
                        </a:solidFill>
                        <a:latin typeface="+mj-lt"/>
                        <a:cs typeface="Arial" panose="020B0604020202020204" pitchFamily="34" charset="0"/>
                      </a:endParaRPr>
                    </a:p>
                  </a:txBody>
                  <a:tcPr/>
                </a:tc>
                <a:extLst>
                  <a:ext uri="{0D108BD9-81ED-4DB2-BD59-A6C34878D82A}">
                    <a16:rowId xmlns:a16="http://schemas.microsoft.com/office/drawing/2014/main" val="3930672947"/>
                  </a:ext>
                </a:extLst>
              </a:tr>
              <a:tr h="0">
                <a:tc>
                  <a:txBody>
                    <a:bodyPr/>
                    <a:lstStyle/>
                    <a:p>
                      <a:pPr algn="ctr"/>
                      <a:r>
                        <a:rPr lang="en-GB" sz="1800" b="0" dirty="0">
                          <a:solidFill>
                            <a:schemeClr val="tx1"/>
                          </a:solidFill>
                          <a:latin typeface="+mj-lt"/>
                        </a:rPr>
                        <a:t>Intrinsic Difficulty</a:t>
                      </a:r>
                    </a:p>
                  </a:txBody>
                  <a:tcPr/>
                </a:tc>
                <a:tc>
                  <a:txBody>
                    <a:bodyPr/>
                    <a:lstStyle/>
                    <a:p>
                      <a:pPr algn="ctr"/>
                      <a:r>
                        <a:rPr lang="en-GB" sz="1800" b="0" dirty="0">
                          <a:solidFill>
                            <a:schemeClr val="tx1"/>
                          </a:solidFill>
                          <a:latin typeface="+mj-lt"/>
                        </a:rPr>
                        <a:t>Yes</a:t>
                      </a:r>
                    </a:p>
                  </a:txBody>
                  <a:tcPr/>
                </a:tc>
                <a:tc>
                  <a:txBody>
                    <a:bodyPr/>
                    <a:lstStyle/>
                    <a:p>
                      <a:pPr algn="ctr"/>
                      <a:r>
                        <a:rPr lang="en-GB" sz="1800" b="0" dirty="0">
                          <a:solidFill>
                            <a:schemeClr val="tx1"/>
                          </a:solidFill>
                          <a:latin typeface="+mj-lt"/>
                        </a:rPr>
                        <a:t>Yes</a:t>
                      </a: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a:solidFill>
                            <a:schemeClr val="tx1"/>
                          </a:solidFill>
                          <a:latin typeface="+mj-lt"/>
                        </a:rPr>
                        <a:t>No</a:t>
                      </a:r>
                      <a:endParaRPr lang="en-GB" sz="1800" b="0" dirty="0">
                        <a:solidFill>
                          <a:schemeClr val="tx1"/>
                        </a:solidFill>
                        <a:latin typeface="+mj-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kern="1200" dirty="0">
                          <a:solidFill>
                            <a:schemeClr val="tx1"/>
                          </a:solidFill>
                          <a:latin typeface="+mn-lt"/>
                          <a:ea typeface="+mn-ea"/>
                          <a:cs typeface="+mn-cs"/>
                          <a:sym typeface="Symbol" panose="05050102010706020507" pitchFamily="18" charset="2"/>
                        </a:rPr>
                        <a:t></a:t>
                      </a:r>
                      <a:r>
                        <a:rPr lang="ca-ES-valencia" sz="1800" b="0" kern="1200" dirty="0">
                          <a:solidFill>
                            <a:schemeClr val="tx1"/>
                          </a:solidFill>
                          <a:latin typeface="+mn-lt"/>
                          <a:ea typeface="+mn-ea"/>
                          <a:cs typeface="+mn-cs"/>
                        </a:rPr>
                        <a:t>1</a:t>
                      </a:r>
                      <a:endParaRPr lang="en-GB" sz="1800" b="0" kern="1200" baseline="-25000" dirty="0">
                        <a:solidFill>
                          <a:schemeClr val="tx1"/>
                        </a:solidFill>
                        <a:latin typeface="+mn-lt"/>
                        <a:ea typeface="+mn-ea"/>
                        <a:cs typeface="Arial" panose="020B0604020202020204" pitchFamily="34" charset="0"/>
                      </a:endParaRPr>
                    </a:p>
                  </a:txBody>
                  <a:tcPr/>
                </a:tc>
                <a:tc>
                  <a:txBody>
                    <a:bodyPr/>
                    <a:lstStyle/>
                    <a:p>
                      <a:pPr algn="ctr"/>
                      <a:r>
                        <a:rPr lang="en-GB" sz="1800" b="0" dirty="0">
                          <a:solidFill>
                            <a:schemeClr val="tx1"/>
                          </a:solidFill>
                          <a:latin typeface="+mj-lt"/>
                        </a:rPr>
                        <a:t>No model + Logistic</a:t>
                      </a:r>
                    </a:p>
                  </a:txBody>
                  <a:tcPr/>
                </a:tc>
                <a:tc>
                  <a:txBody>
                    <a:bodyPr/>
                    <a:lstStyle/>
                    <a:p>
                      <a:pPr algn="ctr"/>
                      <a:r>
                        <a:rPr lang="ca-ES-valencia" sz="1800" b="0" dirty="0">
                          <a:solidFill>
                            <a:schemeClr val="tx1"/>
                          </a:solidFill>
                          <a:latin typeface="+mj-lt"/>
                        </a:rPr>
                        <a:t>No</a:t>
                      </a:r>
                      <a:endParaRPr lang="en-GB" sz="1800" b="0" dirty="0">
                        <a:solidFill>
                          <a:schemeClr val="tx1"/>
                        </a:solidFill>
                        <a:latin typeface="+mj-lt"/>
                      </a:endParaRPr>
                    </a:p>
                  </a:txBody>
                  <a:tcPr/>
                </a:tc>
                <a:extLst>
                  <a:ext uri="{0D108BD9-81ED-4DB2-BD59-A6C34878D82A}">
                    <a16:rowId xmlns:a16="http://schemas.microsoft.com/office/drawing/2014/main" val="3781708375"/>
                  </a:ext>
                </a:extLst>
              </a:tr>
              <a:tr h="336407">
                <a:tc>
                  <a:txBody>
                    <a:bodyPr/>
                    <a:lstStyle/>
                    <a:p>
                      <a:pPr algn="ctr"/>
                      <a:r>
                        <a:rPr lang="ca-ES-valencia" sz="1800" b="0" dirty="0">
                          <a:solidFill>
                            <a:schemeClr val="tx1"/>
                          </a:solidFill>
                          <a:latin typeface="+mj-lt"/>
                        </a:rPr>
                        <a:t>Assessors</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a:solidFill>
                            <a:schemeClr val="tx1"/>
                          </a:solidFill>
                          <a:latin typeface="+mj-lt"/>
                        </a:rPr>
                        <a:t>No</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r>
                        <a:rPr lang="ca-ES-valencia" sz="1800" b="0" dirty="0">
                          <a:solidFill>
                            <a:schemeClr val="tx1"/>
                          </a:solidFill>
                          <a:latin typeface="+mj-lt"/>
                        </a:rPr>
                        <a:t>*</a:t>
                      </a:r>
                      <a:endParaRPr lang="en-GB" sz="1800" b="0" dirty="0">
                        <a:solidFill>
                          <a:schemeClr val="tx1"/>
                        </a:solidFill>
                        <a:latin typeface="+mj-lt"/>
                      </a:endParaRPr>
                    </a:p>
                  </a:txBody>
                  <a:tcPr/>
                </a:tc>
                <a:tc>
                  <a:txBody>
                    <a:bodyPr/>
                    <a:lstStyle/>
                    <a:p>
                      <a:pPr algn="ctr"/>
                      <a:r>
                        <a:rPr lang="ca-ES-valencia" sz="1800" b="0" dirty="0">
                          <a:solidFill>
                            <a:schemeClr val="tx1"/>
                          </a:solidFill>
                          <a:latin typeface="+mj-lt"/>
                        </a:rPr>
                        <a:t>—</a:t>
                      </a:r>
                      <a:endParaRPr lang="en-GB" sz="1800" b="0" dirty="0">
                        <a:solidFill>
                          <a:schemeClr val="tx1"/>
                        </a:solidFill>
                        <a:latin typeface="+mj-lt"/>
                      </a:endParaRPr>
                    </a:p>
                  </a:txBody>
                  <a:tcPr/>
                </a:tc>
                <a:tc>
                  <a:txBody>
                    <a:bodyPr/>
                    <a:lstStyle/>
                    <a:p>
                      <a:pPr algn="ctr"/>
                      <a:r>
                        <a:rPr lang="ca-ES-valencia" sz="1800" b="0" dirty="0">
                          <a:solidFill>
                            <a:schemeClr val="tx1"/>
                          </a:solidFill>
                          <a:latin typeface="+mj-lt"/>
                        </a:rPr>
                        <a:t>Any Machine </a:t>
                      </a:r>
                      <a:r>
                        <a:rPr lang="ca-ES-valencia" sz="1800" b="0" dirty="0" err="1">
                          <a:solidFill>
                            <a:schemeClr val="tx1"/>
                          </a:solidFill>
                          <a:latin typeface="+mj-lt"/>
                        </a:rPr>
                        <a:t>Learning</a:t>
                      </a:r>
                      <a:r>
                        <a:rPr lang="ca-ES-valencia" sz="1800" b="0" dirty="0">
                          <a:solidFill>
                            <a:schemeClr val="tx1"/>
                          </a:solidFill>
                          <a:latin typeface="+mj-lt"/>
                        </a:rPr>
                        <a:t> Model</a:t>
                      </a:r>
                      <a:endParaRPr lang="en-GB" sz="1800" b="0" dirty="0">
                        <a:solidFill>
                          <a:schemeClr val="tx1"/>
                        </a:solidFill>
                        <a:latin typeface="+mj-lt"/>
                      </a:endParaRPr>
                    </a:p>
                  </a:txBody>
                  <a:tcPr/>
                </a:tc>
                <a:tc>
                  <a:txBody>
                    <a:bodyPr/>
                    <a:lstStyle/>
                    <a:p>
                      <a:pPr algn="ctr"/>
                      <a:r>
                        <a:rPr lang="ca-ES-valencia" sz="1800" b="0" dirty="0">
                          <a:solidFill>
                            <a:schemeClr val="tx1"/>
                          </a:solidFill>
                          <a:latin typeface="+mj-lt"/>
                        </a:rPr>
                        <a:t>No</a:t>
                      </a:r>
                      <a:endParaRPr lang="en-GB" sz="1800" b="0" dirty="0">
                        <a:solidFill>
                          <a:schemeClr val="tx1"/>
                        </a:solidFill>
                        <a:latin typeface="+mj-lt"/>
                      </a:endParaRPr>
                    </a:p>
                  </a:txBody>
                  <a:tcPr/>
                </a:tc>
                <a:extLst>
                  <a:ext uri="{0D108BD9-81ED-4DB2-BD59-A6C34878D82A}">
                    <a16:rowId xmlns:a16="http://schemas.microsoft.com/office/drawing/2014/main" val="2284867974"/>
                  </a:ext>
                </a:extLst>
              </a:tr>
              <a:tr h="346065">
                <a:tc>
                  <a:txBody>
                    <a:bodyPr/>
                    <a:lstStyle/>
                    <a:p>
                      <a:pPr algn="ctr"/>
                      <a:r>
                        <a:rPr lang="ca-ES-valencia" sz="1800" b="0" dirty="0" err="1">
                          <a:solidFill>
                            <a:schemeClr val="tx1"/>
                          </a:solidFill>
                          <a:latin typeface="+mj-lt"/>
                        </a:rPr>
                        <a:t>Measurement</a:t>
                      </a:r>
                      <a:r>
                        <a:rPr lang="ca-ES-valencia" sz="1800" b="0" dirty="0">
                          <a:solidFill>
                            <a:schemeClr val="tx1"/>
                          </a:solidFill>
                          <a:latin typeface="+mj-lt"/>
                        </a:rPr>
                        <a:t> </a:t>
                      </a:r>
                      <a:r>
                        <a:rPr lang="ca-ES-valencia" sz="1800" b="0" dirty="0" err="1">
                          <a:solidFill>
                            <a:schemeClr val="tx1"/>
                          </a:solidFill>
                          <a:latin typeface="+mj-lt"/>
                        </a:rPr>
                        <a:t>Layouts</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tc>
                  <a:txBody>
                    <a:bodyPr/>
                    <a:lstStyle/>
                    <a:p>
                      <a:pPr algn="ctr"/>
                      <a:r>
                        <a:rPr lang="ca-ES-valencia" sz="1800" b="0" dirty="0">
                          <a:solidFill>
                            <a:schemeClr val="tx1"/>
                          </a:solidFill>
                          <a:latin typeface="+mj-lt"/>
                        </a:rPr>
                        <a:t>No*</a:t>
                      </a:r>
                      <a:endParaRPr lang="en-GB" sz="1800" b="0" dirty="0">
                        <a:solidFill>
                          <a:schemeClr val="tx1"/>
                        </a:solidFill>
                        <a:latin typeface="+mj-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a-ES-valencia" sz="1800" b="0" kern="1200" dirty="0">
                          <a:solidFill>
                            <a:schemeClr val="tx1"/>
                          </a:solidFill>
                          <a:latin typeface="+mn-lt"/>
                          <a:ea typeface="+mn-ea"/>
                          <a:cs typeface="+mn-cs"/>
                          <a:sym typeface="Symbol" panose="05050102010706020507" pitchFamily="18" charset="2"/>
                        </a:rPr>
                        <a:t></a:t>
                      </a:r>
                      <a:r>
                        <a:rPr lang="ca-ES-valencia" sz="1800" b="0" kern="1200" dirty="0">
                          <a:solidFill>
                            <a:schemeClr val="tx1"/>
                          </a:solidFill>
                          <a:latin typeface="+mn-lt"/>
                          <a:ea typeface="+mn-ea"/>
                          <a:cs typeface="+mn-cs"/>
                        </a:rPr>
                        <a:t>1</a:t>
                      </a:r>
                      <a:endParaRPr lang="en-GB" sz="1800" b="0" kern="1200" baseline="-25000" dirty="0">
                        <a:solidFill>
                          <a:schemeClr val="tx1"/>
                        </a:solidFill>
                        <a:latin typeface="+mn-lt"/>
                        <a:ea typeface="+mn-ea"/>
                        <a:cs typeface="Arial" panose="020B0604020202020204" pitchFamily="34" charset="0"/>
                      </a:endParaRPr>
                    </a:p>
                  </a:txBody>
                  <a:tcPr/>
                </a:tc>
                <a:tc>
                  <a:txBody>
                    <a:bodyPr/>
                    <a:lstStyle/>
                    <a:p>
                      <a:pPr algn="ctr"/>
                      <a:r>
                        <a:rPr lang="ca-ES-valencia" sz="1800" b="0" dirty="0">
                          <a:solidFill>
                            <a:schemeClr val="tx1"/>
                          </a:solidFill>
                          <a:latin typeface="+mj-lt"/>
                        </a:rPr>
                        <a:t>Any </a:t>
                      </a:r>
                      <a:r>
                        <a:rPr lang="ca-ES-valencia" sz="1800" b="0" dirty="0" err="1">
                          <a:solidFill>
                            <a:schemeClr val="tx1"/>
                          </a:solidFill>
                          <a:latin typeface="+mj-lt"/>
                        </a:rPr>
                        <a:t>Bayesian</a:t>
                      </a:r>
                      <a:r>
                        <a:rPr lang="ca-ES-valencia" sz="1800" b="0" dirty="0">
                          <a:solidFill>
                            <a:schemeClr val="tx1"/>
                          </a:solidFill>
                          <a:latin typeface="+mj-lt"/>
                        </a:rPr>
                        <a:t> Model </a:t>
                      </a:r>
                      <a:r>
                        <a:rPr lang="ca-ES-valencia" sz="1800" b="0" dirty="0" err="1">
                          <a:solidFill>
                            <a:schemeClr val="tx1"/>
                          </a:solidFill>
                          <a:latin typeface="+mj-lt"/>
                        </a:rPr>
                        <a:t>if</a:t>
                      </a:r>
                      <a:r>
                        <a:rPr lang="ca-ES-valencia" sz="1800" b="0" dirty="0">
                          <a:solidFill>
                            <a:schemeClr val="tx1"/>
                          </a:solidFill>
                          <a:latin typeface="+mj-lt"/>
                        </a:rPr>
                        <a:t> </a:t>
                      </a:r>
                      <a:r>
                        <a:rPr lang="ca-ES-valencia" sz="1800" b="0" dirty="0" err="1">
                          <a:solidFill>
                            <a:schemeClr val="tx1"/>
                          </a:solidFill>
                          <a:latin typeface="+mj-lt"/>
                        </a:rPr>
                        <a:t>Differentiable</a:t>
                      </a:r>
                      <a:endParaRPr lang="en-GB" sz="1800" b="0" dirty="0">
                        <a:solidFill>
                          <a:schemeClr val="tx1"/>
                        </a:solidFill>
                        <a:latin typeface="+mj-lt"/>
                      </a:endParaRPr>
                    </a:p>
                  </a:txBody>
                  <a:tcPr/>
                </a:tc>
                <a:tc>
                  <a:txBody>
                    <a:bodyPr/>
                    <a:lstStyle/>
                    <a:p>
                      <a:pPr algn="ctr"/>
                      <a:r>
                        <a:rPr lang="ca-ES-valencia" sz="1800" b="0" dirty="0" err="1">
                          <a:solidFill>
                            <a:schemeClr val="tx1"/>
                          </a:solidFill>
                          <a:latin typeface="+mj-lt"/>
                        </a:rPr>
                        <a:t>Yes</a:t>
                      </a:r>
                      <a:endParaRPr lang="en-GB" sz="1800" b="0" dirty="0">
                        <a:solidFill>
                          <a:schemeClr val="tx1"/>
                        </a:solidFill>
                        <a:latin typeface="+mj-lt"/>
                      </a:endParaRPr>
                    </a:p>
                  </a:txBody>
                  <a:tcPr/>
                </a:tc>
                <a:extLst>
                  <a:ext uri="{0D108BD9-81ED-4DB2-BD59-A6C34878D82A}">
                    <a16:rowId xmlns:a16="http://schemas.microsoft.com/office/drawing/2014/main" val="1614592558"/>
                  </a:ext>
                </a:extLst>
              </a:tr>
            </a:tbl>
          </a:graphicData>
        </a:graphic>
      </p:graphicFrame>
      <p:sp>
        <p:nvSpPr>
          <p:cNvPr id="3" name="TextBox 2">
            <a:extLst>
              <a:ext uri="{FF2B5EF4-FFF2-40B4-BE49-F238E27FC236}">
                <a16:creationId xmlns:a16="http://schemas.microsoft.com/office/drawing/2014/main" id="{9A5D5B31-AD23-6AA2-46FD-72E63EB103D4}"/>
              </a:ext>
            </a:extLst>
          </p:cNvPr>
          <p:cNvSpPr txBox="1"/>
          <p:nvPr/>
        </p:nvSpPr>
        <p:spPr>
          <a:xfrm>
            <a:off x="381000" y="6406470"/>
            <a:ext cx="8474241" cy="338554"/>
          </a:xfrm>
          <a:prstGeom prst="rect">
            <a:avLst/>
          </a:prstGeom>
          <a:noFill/>
        </p:spPr>
        <p:txBody>
          <a:bodyPr wrap="square" rtlCol="0">
            <a:spAutoFit/>
          </a:bodyPr>
          <a:lstStyle/>
          <a:p>
            <a:r>
              <a:rPr lang="ca-ES-valencia" sz="1600" i="1" dirty="0" err="1">
                <a:solidFill>
                  <a:srgbClr val="456B69"/>
                </a:solidFill>
              </a:rPr>
              <a:t>Yes</a:t>
            </a:r>
            <a:r>
              <a:rPr lang="ca-ES-valencia" sz="1600" i="1" dirty="0">
                <a:solidFill>
                  <a:srgbClr val="456B69"/>
                </a:solidFill>
              </a:rPr>
              <a:t> in </a:t>
            </a:r>
            <a:r>
              <a:rPr lang="ca-ES-valencia" sz="1600" i="1" dirty="0" err="1">
                <a:solidFill>
                  <a:srgbClr val="456B69"/>
                </a:solidFill>
              </a:rPr>
              <a:t>this</a:t>
            </a:r>
            <a:r>
              <a:rPr lang="ca-ES-valencia" sz="1600" i="1" dirty="0">
                <a:solidFill>
                  <a:srgbClr val="456B69"/>
                </a:solidFill>
              </a:rPr>
              <a:t> </a:t>
            </a:r>
            <a:r>
              <a:rPr lang="ca-ES-valencia" sz="1600" i="1" dirty="0" err="1">
                <a:solidFill>
                  <a:srgbClr val="456B69"/>
                </a:solidFill>
              </a:rPr>
              <a:t>column</a:t>
            </a:r>
            <a:r>
              <a:rPr lang="ca-ES-valencia" sz="1600" i="1" dirty="0">
                <a:solidFill>
                  <a:srgbClr val="456B69"/>
                </a:solidFill>
              </a:rPr>
              <a:t> </a:t>
            </a:r>
            <a:r>
              <a:rPr lang="ca-ES-valencia" sz="1600" i="1" dirty="0" err="1">
                <a:solidFill>
                  <a:srgbClr val="456B69"/>
                </a:solidFill>
              </a:rPr>
              <a:t>means</a:t>
            </a:r>
            <a:r>
              <a:rPr lang="ca-ES-valencia" sz="1600" i="1" dirty="0">
                <a:solidFill>
                  <a:srgbClr val="456B69"/>
                </a:solidFill>
              </a:rPr>
              <a:t> </a:t>
            </a:r>
            <a:r>
              <a:rPr lang="ca-ES-valencia" sz="1600" i="1" dirty="0" err="1">
                <a:solidFill>
                  <a:srgbClr val="456B69"/>
                </a:solidFill>
              </a:rPr>
              <a:t>that</a:t>
            </a:r>
            <a:r>
              <a:rPr lang="ca-ES-valencia" sz="1600" i="1" dirty="0">
                <a:solidFill>
                  <a:srgbClr val="456B69"/>
                </a:solidFill>
              </a:rPr>
              <a:t> </a:t>
            </a:r>
            <a:r>
              <a:rPr lang="ca-ES-valencia" sz="1600" i="1" dirty="0" err="1">
                <a:solidFill>
                  <a:srgbClr val="456B69"/>
                </a:solidFill>
              </a:rPr>
              <a:t>we</a:t>
            </a:r>
            <a:r>
              <a:rPr lang="ca-ES-valencia" sz="1600" i="1" dirty="0">
                <a:solidFill>
                  <a:srgbClr val="456B69"/>
                </a:solidFill>
              </a:rPr>
              <a:t> can </a:t>
            </a:r>
            <a:r>
              <a:rPr lang="ca-ES-valencia" sz="1600" i="1" dirty="0" err="1">
                <a:solidFill>
                  <a:srgbClr val="456B69"/>
                </a:solidFill>
              </a:rPr>
              <a:t>predict</a:t>
            </a:r>
            <a:r>
              <a:rPr lang="ca-ES-valencia" sz="1600" i="1" dirty="0">
                <a:solidFill>
                  <a:srgbClr val="456B69"/>
                </a:solidFill>
              </a:rPr>
              <a:t> performance for a </a:t>
            </a:r>
            <a:r>
              <a:rPr lang="ca-ES-valencia" sz="1600" i="1" dirty="0" err="1">
                <a:solidFill>
                  <a:srgbClr val="456B69"/>
                </a:solidFill>
              </a:rPr>
              <a:t>new</a:t>
            </a:r>
            <a:r>
              <a:rPr lang="ca-ES-valencia" sz="1600" i="1" dirty="0">
                <a:solidFill>
                  <a:srgbClr val="456B69"/>
                </a:solidFill>
              </a:rPr>
              <a:t> </a:t>
            </a:r>
            <a:r>
              <a:rPr lang="ca-ES-valencia" sz="1600" i="1" dirty="0" err="1">
                <a:solidFill>
                  <a:srgbClr val="456B69"/>
                </a:solidFill>
              </a:rPr>
              <a:t>item</a:t>
            </a:r>
            <a:r>
              <a:rPr lang="ca-ES-valencia" sz="1600" i="1" dirty="0">
                <a:solidFill>
                  <a:srgbClr val="456B69"/>
                </a:solidFill>
              </a:rPr>
              <a:t>, </a:t>
            </a:r>
            <a:r>
              <a:rPr lang="ca-ES-valencia" sz="1600" i="1" dirty="0" err="1">
                <a:solidFill>
                  <a:srgbClr val="456B69"/>
                </a:solidFill>
              </a:rPr>
              <a:t>not</a:t>
            </a:r>
            <a:r>
              <a:rPr lang="ca-ES-valencia" sz="1600" i="1" dirty="0">
                <a:solidFill>
                  <a:srgbClr val="456B69"/>
                </a:solidFill>
              </a:rPr>
              <a:t> </a:t>
            </a:r>
            <a:r>
              <a:rPr lang="ca-ES-valencia" sz="1600" i="1" dirty="0" err="1">
                <a:solidFill>
                  <a:srgbClr val="456B69"/>
                </a:solidFill>
              </a:rPr>
              <a:t>used</a:t>
            </a:r>
            <a:r>
              <a:rPr lang="ca-ES-valencia" sz="1600" i="1" dirty="0">
                <a:solidFill>
                  <a:srgbClr val="456B69"/>
                </a:solidFill>
              </a:rPr>
              <a:t> in </a:t>
            </a:r>
            <a:r>
              <a:rPr lang="ca-ES-valencia" sz="1600" i="1" dirty="0" err="1">
                <a:solidFill>
                  <a:srgbClr val="456B69"/>
                </a:solidFill>
              </a:rPr>
              <a:t>the</a:t>
            </a:r>
            <a:r>
              <a:rPr lang="ca-ES-valencia" sz="1600" i="1" dirty="0">
                <a:solidFill>
                  <a:srgbClr val="456B69"/>
                </a:solidFill>
              </a:rPr>
              <a:t> </a:t>
            </a:r>
            <a:r>
              <a:rPr lang="ca-ES-valencia" sz="1600" i="1" dirty="0" err="1">
                <a:solidFill>
                  <a:srgbClr val="456B69"/>
                </a:solidFill>
              </a:rPr>
              <a:t>estimations</a:t>
            </a:r>
            <a:r>
              <a:rPr lang="ca-ES-valencia" sz="1600" i="1" dirty="0">
                <a:solidFill>
                  <a:srgbClr val="456B69"/>
                </a:solidFill>
              </a:rPr>
              <a:t>.</a:t>
            </a:r>
            <a:endParaRPr lang="en-GB" sz="1600" i="1" dirty="0">
              <a:solidFill>
                <a:srgbClr val="456B69"/>
              </a:solidFill>
            </a:endParaRPr>
          </a:p>
        </p:txBody>
      </p:sp>
      <p:cxnSp>
        <p:nvCxnSpPr>
          <p:cNvPr id="8" name="Straight Arrow Connector 7">
            <a:extLst>
              <a:ext uri="{FF2B5EF4-FFF2-40B4-BE49-F238E27FC236}">
                <a16:creationId xmlns:a16="http://schemas.microsoft.com/office/drawing/2014/main" id="{08797F12-6645-25A5-E1E8-CC8D4D9265C1}"/>
              </a:ext>
            </a:extLst>
          </p:cNvPr>
          <p:cNvCxnSpPr>
            <a:cxnSpLocks/>
          </p:cNvCxnSpPr>
          <p:nvPr/>
        </p:nvCxnSpPr>
        <p:spPr>
          <a:xfrm flipV="1">
            <a:off x="3557116" y="6271926"/>
            <a:ext cx="0" cy="1987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86473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47</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en-GB" sz="6000" dirty="0">
                <a:solidFill>
                  <a:srgbClr val="CDFFEC"/>
                </a:solidFill>
              </a:rPr>
              <a:t>IRT and other models predicting performance : the road ahead</a:t>
            </a:r>
          </a:p>
        </p:txBody>
      </p:sp>
    </p:spTree>
    <p:extLst>
      <p:ext uri="{BB962C8B-B14F-4D97-AF65-F5344CB8AC3E}">
        <p14:creationId xmlns:p14="http://schemas.microsoft.com/office/powerpoint/2010/main" val="845186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challenges</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48</a:t>
            </a:fld>
            <a:endParaRPr lang="en-GB"/>
          </a:p>
        </p:txBody>
      </p:sp>
      <p:sp>
        <p:nvSpPr>
          <p:cNvPr id="10" name="Content Placeholder 9">
            <a:extLst>
              <a:ext uri="{FF2B5EF4-FFF2-40B4-BE49-F238E27FC236}">
                <a16:creationId xmlns:a16="http://schemas.microsoft.com/office/drawing/2014/main" id="{A1383CBE-0D35-0591-9CF8-2BF5254081F1}"/>
              </a:ext>
            </a:extLst>
          </p:cNvPr>
          <p:cNvSpPr>
            <a:spLocks noGrp="1"/>
          </p:cNvSpPr>
          <p:nvPr>
            <p:ph idx="1"/>
          </p:nvPr>
        </p:nvSpPr>
        <p:spPr/>
        <p:txBody>
          <a:bodyPr/>
          <a:lstStyle/>
          <a:p>
            <a:endParaRPr lang="en-GB" dirty="0"/>
          </a:p>
        </p:txBody>
      </p:sp>
      <p:sp>
        <p:nvSpPr>
          <p:cNvPr id="3" name="TextBox 2">
            <a:extLst>
              <a:ext uri="{FF2B5EF4-FFF2-40B4-BE49-F238E27FC236}">
                <a16:creationId xmlns:a16="http://schemas.microsoft.com/office/drawing/2014/main" id="{21595D7B-C7DF-E467-455B-AF10A202BF3B}"/>
              </a:ext>
            </a:extLst>
          </p:cNvPr>
          <p:cNvSpPr txBox="1"/>
          <p:nvPr/>
        </p:nvSpPr>
        <p:spPr>
          <a:xfrm rot="20898061">
            <a:off x="3592296" y="3012760"/>
            <a:ext cx="5007406" cy="707886"/>
          </a:xfrm>
          <a:prstGeom prst="rect">
            <a:avLst/>
          </a:prstGeom>
          <a:noFill/>
        </p:spPr>
        <p:txBody>
          <a:bodyPr wrap="square" rtlCol="0">
            <a:spAutoFit/>
          </a:bodyPr>
          <a:lstStyle/>
          <a:p>
            <a:r>
              <a:rPr lang="ca-ES-valencia" sz="4000" dirty="0">
                <a:solidFill>
                  <a:srgbClr val="FF0000"/>
                </a:solidFill>
              </a:rPr>
              <a:t>To be done...</a:t>
            </a:r>
            <a:endParaRPr lang="en-GB" sz="4000" dirty="0">
              <a:solidFill>
                <a:srgbClr val="FF0000"/>
              </a:solidFill>
            </a:endParaRPr>
          </a:p>
        </p:txBody>
      </p:sp>
    </p:spTree>
    <p:extLst>
      <p:ext uri="{BB962C8B-B14F-4D97-AF65-F5344CB8AC3E}">
        <p14:creationId xmlns:p14="http://schemas.microsoft.com/office/powerpoint/2010/main" val="1944267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NEEDS</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49</a:t>
            </a:fld>
            <a:endParaRPr lang="en-GB"/>
          </a:p>
        </p:txBody>
      </p:sp>
      <p:sp>
        <p:nvSpPr>
          <p:cNvPr id="9" name="Content Placeholder 8">
            <a:extLst>
              <a:ext uri="{FF2B5EF4-FFF2-40B4-BE49-F238E27FC236}">
                <a16:creationId xmlns:a16="http://schemas.microsoft.com/office/drawing/2014/main" id="{A4C43458-05C1-4DEA-B250-94671259E9BD}"/>
              </a:ext>
            </a:extLst>
          </p:cNvPr>
          <p:cNvSpPr>
            <a:spLocks noGrp="1"/>
          </p:cNvSpPr>
          <p:nvPr>
            <p:ph idx="1"/>
          </p:nvPr>
        </p:nvSpPr>
        <p:spPr>
          <a:xfrm>
            <a:off x="1024128" y="2165504"/>
            <a:ext cx="5477155" cy="4143856"/>
          </a:xfrm>
        </p:spPr>
        <p:txBody>
          <a:bodyPr>
            <a:normAutofit/>
          </a:bodyPr>
          <a:lstStyle/>
          <a:p>
            <a:r>
              <a:rPr lang="en-GB" sz="2800" dirty="0"/>
              <a:t>Instance-level data: </a:t>
            </a:r>
          </a:p>
          <a:p>
            <a:pPr lvl="1"/>
            <a:r>
              <a:rPr lang="en-GB" sz="2400" dirty="0"/>
              <a:t>For building good predictive models of AI validity, we need </a:t>
            </a:r>
            <a:r>
              <a:rPr lang="en-GB" sz="2400" u="sng" dirty="0"/>
              <a:t>evaluation results at the instance level</a:t>
            </a:r>
            <a:r>
              <a:rPr lang="en-GB" sz="2400" dirty="0"/>
              <a:t>.</a:t>
            </a:r>
          </a:p>
          <a:p>
            <a:pPr marL="128016" lvl="1" indent="0">
              <a:buNone/>
            </a:pPr>
            <a:endParaRPr lang="en-GB" sz="2400" dirty="0"/>
          </a:p>
        </p:txBody>
      </p:sp>
      <p:pic>
        <p:nvPicPr>
          <p:cNvPr id="10" name="Picture 9">
            <a:extLst>
              <a:ext uri="{FF2B5EF4-FFF2-40B4-BE49-F238E27FC236}">
                <a16:creationId xmlns:a16="http://schemas.microsoft.com/office/drawing/2014/main" id="{AF8D6D91-5BA0-4BF0-B5BA-5348E04802E5}"/>
              </a:ext>
            </a:extLst>
          </p:cNvPr>
          <p:cNvPicPr>
            <a:picLocks noChangeAspect="1"/>
          </p:cNvPicPr>
          <p:nvPr/>
        </p:nvPicPr>
        <p:blipFill>
          <a:blip r:embed="rId2"/>
          <a:stretch>
            <a:fillRect/>
          </a:stretch>
        </p:blipFill>
        <p:spPr>
          <a:xfrm>
            <a:off x="6986210" y="246593"/>
            <a:ext cx="5061628" cy="6143439"/>
          </a:xfrm>
          <a:prstGeom prst="rect">
            <a:avLst/>
          </a:prstGeom>
        </p:spPr>
      </p:pic>
      <p:sp>
        <p:nvSpPr>
          <p:cNvPr id="11" name="5 CuadroTexto">
            <a:extLst>
              <a:ext uri="{FF2B5EF4-FFF2-40B4-BE49-F238E27FC236}">
                <a16:creationId xmlns:a16="http://schemas.microsoft.com/office/drawing/2014/main" id="{4654880C-9CE9-469E-9611-75A50511EAF7}"/>
              </a:ext>
            </a:extLst>
          </p:cNvPr>
          <p:cNvSpPr txBox="1"/>
          <p:nvPr/>
        </p:nvSpPr>
        <p:spPr>
          <a:xfrm>
            <a:off x="1024128" y="3945637"/>
            <a:ext cx="5695354" cy="1532334"/>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GB" sz="2800" dirty="0">
                <a:solidFill>
                  <a:srgbClr val="456B69"/>
                </a:solidFill>
                <a:latin typeface="+mj-lt"/>
              </a:rPr>
              <a:t>Is sharing code open source (</a:t>
            </a:r>
            <a:r>
              <a:rPr lang="en-GB" sz="2800" dirty="0" err="1">
                <a:solidFill>
                  <a:srgbClr val="456B69"/>
                </a:solidFill>
                <a:latin typeface="+mj-lt"/>
              </a:rPr>
              <a:t>github</a:t>
            </a:r>
            <a:r>
              <a:rPr lang="en-GB" sz="2800" dirty="0">
                <a:solidFill>
                  <a:srgbClr val="456B69"/>
                </a:solidFill>
                <a:latin typeface="+mj-lt"/>
              </a:rPr>
              <a:t>) enough?</a:t>
            </a:r>
          </a:p>
          <a:p>
            <a:pPr algn="ctr"/>
            <a:r>
              <a:rPr lang="en-GB" sz="2800" dirty="0">
                <a:solidFill>
                  <a:srgbClr val="456B69"/>
                </a:solidFill>
                <a:latin typeface="+mj-lt"/>
              </a:rPr>
              <a:t>Re-running the experiments is not feasible/sustainable anymore.</a:t>
            </a:r>
          </a:p>
        </p:txBody>
      </p:sp>
    </p:spTree>
    <p:extLst>
      <p:ext uri="{BB962C8B-B14F-4D97-AF65-F5344CB8AC3E}">
        <p14:creationId xmlns:p14="http://schemas.microsoft.com/office/powerpoint/2010/main" val="3561873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5</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ca-ES-valencia" sz="6000" dirty="0">
                <a:solidFill>
                  <a:srgbClr val="CDFFEC"/>
                </a:solidFill>
              </a:rPr>
              <a:t>Non-</a:t>
            </a:r>
            <a:r>
              <a:rPr lang="ca-ES-valencia" sz="6000" dirty="0" err="1">
                <a:solidFill>
                  <a:srgbClr val="CDFFEC"/>
                </a:solidFill>
              </a:rPr>
              <a:t>logistic</a:t>
            </a:r>
            <a:r>
              <a:rPr lang="ca-ES-valencia" sz="6000" dirty="0">
                <a:solidFill>
                  <a:srgbClr val="CDFFEC"/>
                </a:solidFill>
              </a:rPr>
              <a:t> IRT</a:t>
            </a:r>
            <a:endParaRPr lang="en-GB" sz="6000" dirty="0">
              <a:solidFill>
                <a:srgbClr val="CDFFEC"/>
              </a:solidFill>
            </a:endParaRPr>
          </a:p>
        </p:txBody>
      </p:sp>
    </p:spTree>
    <p:extLst>
      <p:ext uri="{BB962C8B-B14F-4D97-AF65-F5344CB8AC3E}">
        <p14:creationId xmlns:p14="http://schemas.microsoft.com/office/powerpoint/2010/main" val="2319689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en-GB" dirty="0"/>
              <a:t>TAKE-AWAYS</a:t>
            </a: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50</a:t>
            </a:fld>
            <a:endParaRPr lang="en-GB"/>
          </a:p>
        </p:txBody>
      </p:sp>
      <p:sp>
        <p:nvSpPr>
          <p:cNvPr id="10" name="Content Placeholder 9">
            <a:extLst>
              <a:ext uri="{FF2B5EF4-FFF2-40B4-BE49-F238E27FC236}">
                <a16:creationId xmlns:a16="http://schemas.microsoft.com/office/drawing/2014/main" id="{A1383CBE-0D35-0591-9CF8-2BF5254081F1}"/>
              </a:ext>
            </a:extLst>
          </p:cNvPr>
          <p:cNvSpPr>
            <a:spLocks noGrp="1"/>
          </p:cNvSpPr>
          <p:nvPr>
            <p:ph idx="1"/>
          </p:nvPr>
        </p:nvSpPr>
        <p:spPr/>
        <p:txBody>
          <a:bodyPr/>
          <a:lstStyle/>
          <a:p>
            <a:endParaRPr lang="en-GB" dirty="0"/>
          </a:p>
        </p:txBody>
      </p:sp>
      <p:sp>
        <p:nvSpPr>
          <p:cNvPr id="3" name="TextBox 2">
            <a:extLst>
              <a:ext uri="{FF2B5EF4-FFF2-40B4-BE49-F238E27FC236}">
                <a16:creationId xmlns:a16="http://schemas.microsoft.com/office/drawing/2014/main" id="{0C9F58DC-0EAA-8B60-B9C3-3875A3921EF7}"/>
              </a:ext>
            </a:extLst>
          </p:cNvPr>
          <p:cNvSpPr txBox="1"/>
          <p:nvPr/>
        </p:nvSpPr>
        <p:spPr>
          <a:xfrm rot="20898061">
            <a:off x="3592296" y="1166102"/>
            <a:ext cx="5007406" cy="4401205"/>
          </a:xfrm>
          <a:prstGeom prst="rect">
            <a:avLst/>
          </a:prstGeom>
          <a:noFill/>
        </p:spPr>
        <p:txBody>
          <a:bodyPr wrap="square" rtlCol="0">
            <a:spAutoFit/>
          </a:bodyPr>
          <a:lstStyle/>
          <a:p>
            <a:r>
              <a:rPr lang="ca-ES-valencia" sz="4000" dirty="0">
                <a:solidFill>
                  <a:srgbClr val="FF0000"/>
                </a:solidFill>
              </a:rPr>
              <a:t>To be done...</a:t>
            </a:r>
          </a:p>
          <a:p>
            <a:r>
              <a:rPr lang="ca-ES-valencia" sz="4000" dirty="0" err="1">
                <a:solidFill>
                  <a:srgbClr val="FF0000"/>
                </a:solidFill>
              </a:rPr>
              <a:t>Where</a:t>
            </a:r>
            <a:r>
              <a:rPr lang="ca-ES-valencia" sz="4000" dirty="0">
                <a:solidFill>
                  <a:srgbClr val="FF0000"/>
                </a:solidFill>
              </a:rPr>
              <a:t> to </a:t>
            </a:r>
            <a:r>
              <a:rPr lang="ca-ES-valencia" sz="4000" dirty="0" err="1">
                <a:solidFill>
                  <a:srgbClr val="FF0000"/>
                </a:solidFill>
              </a:rPr>
              <a:t>include</a:t>
            </a:r>
            <a:r>
              <a:rPr lang="ca-ES-valencia" sz="4000" dirty="0">
                <a:solidFill>
                  <a:srgbClr val="FF0000"/>
                </a:solidFill>
              </a:rPr>
              <a:t> </a:t>
            </a:r>
            <a:r>
              <a:rPr lang="ca-ES-valencia" sz="4000" dirty="0" err="1">
                <a:solidFill>
                  <a:srgbClr val="FF0000"/>
                </a:solidFill>
              </a:rPr>
              <a:t>other</a:t>
            </a:r>
            <a:r>
              <a:rPr lang="ca-ES-valencia" sz="4000" dirty="0">
                <a:solidFill>
                  <a:srgbClr val="FF0000"/>
                </a:solidFill>
              </a:rPr>
              <a:t> software &amp; libràries for all </a:t>
            </a:r>
            <a:r>
              <a:rPr lang="ca-ES-valencia" sz="4000" dirty="0" err="1">
                <a:solidFill>
                  <a:srgbClr val="FF0000"/>
                </a:solidFill>
              </a:rPr>
              <a:t>these</a:t>
            </a:r>
            <a:r>
              <a:rPr lang="ca-ES-valencia" sz="4000" dirty="0">
                <a:solidFill>
                  <a:srgbClr val="FF0000"/>
                </a:solidFill>
              </a:rPr>
              <a:t> </a:t>
            </a:r>
            <a:r>
              <a:rPr lang="ca-ES-valencia" sz="4000" dirty="0" err="1">
                <a:solidFill>
                  <a:srgbClr val="FF0000"/>
                </a:solidFill>
              </a:rPr>
              <a:t>things</a:t>
            </a:r>
            <a:r>
              <a:rPr lang="ca-ES-valencia" sz="4000" dirty="0">
                <a:solidFill>
                  <a:srgbClr val="FF0000"/>
                </a:solidFill>
              </a:rPr>
              <a:t> (</a:t>
            </a:r>
            <a:r>
              <a:rPr lang="ca-ES-valencia" sz="4000" dirty="0" err="1">
                <a:solidFill>
                  <a:srgbClr val="FF0000"/>
                </a:solidFill>
              </a:rPr>
              <a:t>beyond</a:t>
            </a:r>
            <a:r>
              <a:rPr lang="ca-ES-valencia" sz="4000" dirty="0">
                <a:solidFill>
                  <a:srgbClr val="FF0000"/>
                </a:solidFill>
              </a:rPr>
              <a:t> </a:t>
            </a:r>
            <a:r>
              <a:rPr lang="ca-ES-valencia" sz="4000" dirty="0" err="1">
                <a:solidFill>
                  <a:srgbClr val="FF0000"/>
                </a:solidFill>
              </a:rPr>
              <a:t>py-irt</a:t>
            </a:r>
            <a:r>
              <a:rPr lang="ca-ES-valencia" sz="4000" dirty="0">
                <a:solidFill>
                  <a:srgbClr val="FF0000"/>
                </a:solidFill>
              </a:rPr>
              <a:t>), </a:t>
            </a:r>
            <a:r>
              <a:rPr lang="ca-ES-valencia" sz="4000" dirty="0" err="1">
                <a:solidFill>
                  <a:srgbClr val="FF0000"/>
                </a:solidFill>
              </a:rPr>
              <a:t>e.g</a:t>
            </a:r>
            <a:r>
              <a:rPr lang="ca-ES-valencia" sz="4000" dirty="0">
                <a:solidFill>
                  <a:srgbClr val="FF0000"/>
                </a:solidFill>
              </a:rPr>
              <a:t>., </a:t>
            </a:r>
            <a:r>
              <a:rPr lang="sv-SE" sz="4000" dirty="0"/>
              <a:t>flexMIRT, MIRT, Stan, JAGS, Mplus, SPSS</a:t>
            </a:r>
            <a:endParaRPr lang="en-GB" sz="4000" dirty="0">
              <a:solidFill>
                <a:srgbClr val="FF0000"/>
              </a:solidFill>
            </a:endParaRPr>
          </a:p>
        </p:txBody>
      </p:sp>
    </p:spTree>
    <p:extLst>
      <p:ext uri="{BB962C8B-B14F-4D97-AF65-F5344CB8AC3E}">
        <p14:creationId xmlns:p14="http://schemas.microsoft.com/office/powerpoint/2010/main" val="2883287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DCE2829-6C5C-4866-AC99-1A832AE68830}"/>
              </a:ext>
            </a:extLst>
          </p:cNvPr>
          <p:cNvSpPr txBox="1"/>
          <p:nvPr/>
        </p:nvSpPr>
        <p:spPr>
          <a:xfrm>
            <a:off x="0" y="0"/>
            <a:ext cx="12192000" cy="5525310"/>
          </a:xfrm>
          <a:prstGeom prst="rect">
            <a:avLst/>
          </a:prstGeom>
          <a:solidFill>
            <a:srgbClr val="8FB7B5"/>
          </a:solidFill>
        </p:spPr>
        <p:txBody>
          <a:bodyPr wrap="square" rtlCol="0" anchor="ctr" anchorCtr="1">
            <a:noAutofit/>
          </a:bodyPr>
          <a:lstStyle/>
          <a:p>
            <a:pPr algn="ctr"/>
            <a:endParaRPr lang="en-GB" sz="6000" dirty="0">
              <a:solidFill>
                <a:srgbClr val="CDFFEC"/>
              </a:solidFill>
            </a:endParaRPr>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a:xfrm>
            <a:off x="6965244" y="6470704"/>
            <a:ext cx="3779146" cy="274320"/>
          </a:xfrm>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51</a:t>
            </a:fld>
            <a:endParaRPr lang="en-GB"/>
          </a:p>
        </p:txBody>
      </p:sp>
      <p:sp>
        <p:nvSpPr>
          <p:cNvPr id="9" name="Title 8">
            <a:extLst>
              <a:ext uri="{FF2B5EF4-FFF2-40B4-BE49-F238E27FC236}">
                <a16:creationId xmlns:a16="http://schemas.microsoft.com/office/drawing/2014/main" id="{D87254F4-9AC3-468B-ACBA-59435B5D3AA1}"/>
              </a:ext>
            </a:extLst>
          </p:cNvPr>
          <p:cNvSpPr>
            <a:spLocks noGrp="1"/>
          </p:cNvSpPr>
          <p:nvPr>
            <p:ph type="title"/>
          </p:nvPr>
        </p:nvSpPr>
        <p:spPr>
          <a:xfrm>
            <a:off x="3618157" y="2057438"/>
            <a:ext cx="4853799" cy="1499616"/>
          </a:xfrm>
        </p:spPr>
        <p:txBody>
          <a:bodyPr>
            <a:normAutofit/>
          </a:bodyPr>
          <a:lstStyle/>
          <a:p>
            <a:pPr algn="ctr"/>
            <a:r>
              <a:rPr lang="en-GB" sz="8000" b="1" dirty="0">
                <a:solidFill>
                  <a:schemeClr val="bg1"/>
                </a:solidFill>
              </a:rPr>
              <a:t>THANK YOU!</a:t>
            </a:r>
          </a:p>
        </p:txBody>
      </p:sp>
      <p:sp>
        <p:nvSpPr>
          <p:cNvPr id="32" name="3 CuadroTexto">
            <a:extLst>
              <a:ext uri="{FF2B5EF4-FFF2-40B4-BE49-F238E27FC236}">
                <a16:creationId xmlns:a16="http://schemas.microsoft.com/office/drawing/2014/main" id="{D02F6928-3BD8-4EDE-B843-26E9D63D4FAB}"/>
              </a:ext>
            </a:extLst>
          </p:cNvPr>
          <p:cNvSpPr txBox="1"/>
          <p:nvPr/>
        </p:nvSpPr>
        <p:spPr>
          <a:xfrm>
            <a:off x="4049942" y="4152378"/>
            <a:ext cx="4032448" cy="677108"/>
          </a:xfrm>
          <a:prstGeom prst="rect">
            <a:avLst/>
          </a:prstGeom>
          <a:noFill/>
        </p:spPr>
        <p:txBody>
          <a:bodyPr wrap="square" rtlCol="0">
            <a:spAutoFit/>
          </a:bodyPr>
          <a:lstStyle/>
          <a:p>
            <a:pPr algn="ctr"/>
            <a:r>
              <a:rPr lang="en-GB" sz="1400" b="1" dirty="0">
                <a:solidFill>
                  <a:srgbClr val="CDFFEC"/>
                </a:solidFill>
              </a:rPr>
              <a:t>JOSE H. ORALLO</a:t>
            </a:r>
          </a:p>
          <a:p>
            <a:pPr algn="ctr"/>
            <a:r>
              <a:rPr lang="es-ES" sz="1200" dirty="0">
                <a:solidFill>
                  <a:srgbClr val="CDFFEC"/>
                </a:solidFill>
                <a:hlinkClick r:id="rId2">
                  <a:extLst>
                    <a:ext uri="{A12FA001-AC4F-418D-AE19-62706E023703}">
                      <ahyp:hlinkClr xmlns:ahyp="http://schemas.microsoft.com/office/drawing/2018/hyperlinkcolor" val="tx"/>
                    </a:ext>
                  </a:extLst>
                </a:hlinkClick>
              </a:rPr>
              <a:t>http://josephorallo.webs.upv.es/</a:t>
            </a:r>
            <a:r>
              <a:rPr lang="es-ES" sz="1200" dirty="0">
                <a:solidFill>
                  <a:srgbClr val="CDFFEC"/>
                </a:solidFill>
              </a:rPr>
              <a:t> </a:t>
            </a:r>
          </a:p>
          <a:p>
            <a:pPr algn="ctr"/>
            <a:r>
              <a:rPr lang="es-ES" sz="1200" dirty="0">
                <a:solidFill>
                  <a:srgbClr val="CDFFEC"/>
                </a:solidFill>
                <a:hlinkClick r:id="rId3">
                  <a:extLst>
                    <a:ext uri="{A12FA001-AC4F-418D-AE19-62706E023703}">
                      <ahyp:hlinkClr xmlns:ahyp="http://schemas.microsoft.com/office/drawing/2018/hyperlinkcolor" val="tx"/>
                    </a:ext>
                  </a:extLst>
                </a:hlinkClick>
              </a:rPr>
              <a:t>jorallo@upv.es</a:t>
            </a:r>
            <a:endParaRPr lang="es-ES" sz="1200" dirty="0">
              <a:solidFill>
                <a:srgbClr val="CDFFEC"/>
              </a:solidFill>
            </a:endParaRPr>
          </a:p>
        </p:txBody>
      </p:sp>
      <p:pic>
        <p:nvPicPr>
          <p:cNvPr id="33" name="Picture 32">
            <a:extLst>
              <a:ext uri="{FF2B5EF4-FFF2-40B4-BE49-F238E27FC236}">
                <a16:creationId xmlns:a16="http://schemas.microsoft.com/office/drawing/2014/main" id="{78EF91C9-A2F5-44C8-A09D-C87464895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913" y="5873326"/>
            <a:ext cx="1279203" cy="426401"/>
          </a:xfrm>
          <a:prstGeom prst="rect">
            <a:avLst/>
          </a:prstGeom>
        </p:spPr>
      </p:pic>
      <p:pic>
        <p:nvPicPr>
          <p:cNvPr id="34" name="Picture 33">
            <a:extLst>
              <a:ext uri="{FF2B5EF4-FFF2-40B4-BE49-F238E27FC236}">
                <a16:creationId xmlns:a16="http://schemas.microsoft.com/office/drawing/2014/main" id="{7A95CD3C-3C19-4E4E-B23E-969C9D8BFC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316" y="5880236"/>
            <a:ext cx="2787855" cy="409770"/>
          </a:xfrm>
          <a:prstGeom prst="rect">
            <a:avLst/>
          </a:prstGeom>
        </p:spPr>
      </p:pic>
      <p:pic>
        <p:nvPicPr>
          <p:cNvPr id="35" name="Picture 34">
            <a:extLst>
              <a:ext uri="{FF2B5EF4-FFF2-40B4-BE49-F238E27FC236}">
                <a16:creationId xmlns:a16="http://schemas.microsoft.com/office/drawing/2014/main" id="{91AC5023-F1AF-4E47-A2C1-C881C3F65149}"/>
              </a:ext>
            </a:extLst>
          </p:cNvPr>
          <p:cNvPicPr>
            <a:picLocks noChangeAspect="1"/>
          </p:cNvPicPr>
          <p:nvPr/>
        </p:nvPicPr>
        <p:blipFill>
          <a:blip r:embed="rId6"/>
          <a:stretch>
            <a:fillRect/>
          </a:stretch>
        </p:blipFill>
        <p:spPr>
          <a:xfrm>
            <a:off x="3107322" y="5937478"/>
            <a:ext cx="1650120" cy="295285"/>
          </a:xfrm>
          <a:prstGeom prst="rect">
            <a:avLst/>
          </a:prstGeom>
        </p:spPr>
      </p:pic>
      <p:pic>
        <p:nvPicPr>
          <p:cNvPr id="10" name="Picture 2" descr="Centre for the Study of Existential Risk - CRASSH">
            <a:extLst>
              <a:ext uri="{FF2B5EF4-FFF2-40B4-BE49-F238E27FC236}">
                <a16:creationId xmlns:a16="http://schemas.microsoft.com/office/drawing/2014/main" id="{A5586307-D574-4A17-B2A9-55B1B84874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0056" y="5880236"/>
            <a:ext cx="2159909" cy="39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60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a:t>Non-LOGISTIC IRT MODELS</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6</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8" y="2286000"/>
            <a:ext cx="10786872" cy="4023360"/>
          </a:xfrm>
        </p:spPr>
        <p:txBody>
          <a:bodyPr>
            <a:normAutofit/>
          </a:bodyPr>
          <a:lstStyle/>
          <a:p>
            <a:pPr marL="285750" indent="-285750">
              <a:buFont typeface="Arial" panose="020B0604020202020204" pitchFamily="34" charset="0"/>
              <a:buChar char="•"/>
            </a:pPr>
            <a:r>
              <a:rPr lang="en-US" dirty="0"/>
              <a:t>Blah…</a:t>
            </a:r>
          </a:p>
          <a:p>
            <a:pPr marL="285750" indent="-285750">
              <a:buFont typeface="Arial" panose="020B0604020202020204" pitchFamily="34" charset="0"/>
              <a:buChar char="•"/>
            </a:pPr>
            <a:r>
              <a:rPr lang="en-US" dirty="0"/>
              <a:t>Beta-models</a:t>
            </a:r>
          </a:p>
          <a:p>
            <a:pPr marL="285750" indent="-285750">
              <a:buFont typeface="Arial" panose="020B0604020202020204" pitchFamily="34" charset="0"/>
              <a:buChar char="•"/>
            </a:pPr>
            <a:r>
              <a:rPr lang="en-US" dirty="0"/>
              <a:t>Gamma-models for </a:t>
            </a:r>
            <a:r>
              <a:rPr lang="en-US" dirty="0" err="1"/>
              <a:t>rgression</a:t>
            </a:r>
            <a:endParaRPr lang="en-US" dirty="0"/>
          </a:p>
          <a:p>
            <a:pPr marL="285750" indent="-285750">
              <a:buFont typeface="Arial" panose="020B0604020202020204" pitchFamily="34" charset="0"/>
              <a:buChar char="•"/>
            </a:pPr>
            <a:endParaRPr lang="en-US" dirty="0"/>
          </a:p>
          <a:p>
            <a:pPr marL="0" indent="0">
              <a:buNone/>
            </a:pPr>
            <a:endParaRPr lang="en-US" dirty="0"/>
          </a:p>
        </p:txBody>
      </p:sp>
      <p:sp>
        <p:nvSpPr>
          <p:cNvPr id="15" name="TextBox 14">
            <a:extLst>
              <a:ext uri="{FF2B5EF4-FFF2-40B4-BE49-F238E27FC236}">
                <a16:creationId xmlns:a16="http://schemas.microsoft.com/office/drawing/2014/main" id="{F08E784D-AF33-6316-F0E1-8A333241F5BD}"/>
              </a:ext>
            </a:extLst>
          </p:cNvPr>
          <p:cNvSpPr txBox="1"/>
          <p:nvPr/>
        </p:nvSpPr>
        <p:spPr>
          <a:xfrm>
            <a:off x="6211989" y="3370207"/>
            <a:ext cx="6135328" cy="1077218"/>
          </a:xfrm>
          <a:prstGeom prst="rect">
            <a:avLst/>
          </a:prstGeom>
          <a:noFill/>
        </p:spPr>
        <p:txBody>
          <a:bodyPr wrap="square">
            <a:spAutoFit/>
          </a:bodyPr>
          <a:lstStyle/>
          <a:p>
            <a:r>
              <a:rPr lang="en-GB" sz="1600" b="0" i="0" u="none" strike="noStrike" baseline="0" dirty="0">
                <a:solidFill>
                  <a:schemeClr val="bg1">
                    <a:lumMod val="75000"/>
                  </a:schemeClr>
                </a:solidFill>
                <a:latin typeface="Arial Narrow" panose="020B0606020202030204" pitchFamily="34" charset="0"/>
              </a:rPr>
              <a:t>Chen, Y., Silva Filho, T., </a:t>
            </a:r>
            <a:r>
              <a:rPr lang="en-GB" sz="1600" b="0" i="0" u="none" strike="noStrike" baseline="0" dirty="0" err="1">
                <a:solidFill>
                  <a:schemeClr val="bg1">
                    <a:lumMod val="75000"/>
                  </a:schemeClr>
                </a:solidFill>
                <a:latin typeface="Arial Narrow" panose="020B0606020202030204" pitchFamily="34" charset="0"/>
              </a:rPr>
              <a:t>Prudencio</a:t>
            </a:r>
            <a:r>
              <a:rPr lang="en-GB" sz="1600" b="0" i="0" u="none" strike="noStrike" baseline="0" dirty="0">
                <a:solidFill>
                  <a:schemeClr val="bg1">
                    <a:lumMod val="75000"/>
                  </a:schemeClr>
                </a:solidFill>
                <a:latin typeface="Arial Narrow" panose="020B0606020202030204" pitchFamily="34" charset="0"/>
              </a:rPr>
              <a:t>, R. B., </a:t>
            </a:r>
            <a:r>
              <a:rPr lang="en-GB" sz="1600" b="0" i="0" u="none" strike="noStrike" baseline="0" dirty="0" err="1">
                <a:solidFill>
                  <a:schemeClr val="bg1">
                    <a:lumMod val="75000"/>
                  </a:schemeClr>
                </a:solidFill>
                <a:latin typeface="Arial Narrow" panose="020B0606020202030204" pitchFamily="34" charset="0"/>
              </a:rPr>
              <a:t>Diethe</a:t>
            </a:r>
            <a:r>
              <a:rPr lang="en-GB" sz="1600" b="0" i="0" u="none" strike="noStrike" baseline="0" dirty="0">
                <a:solidFill>
                  <a:schemeClr val="bg1">
                    <a:lumMod val="75000"/>
                  </a:schemeClr>
                </a:solidFill>
                <a:latin typeface="Arial Narrow" panose="020B0606020202030204" pitchFamily="34" charset="0"/>
              </a:rPr>
              <a:t>, T., &amp; </a:t>
            </a:r>
            <a:r>
              <a:rPr lang="en-GB" sz="1600" b="0" i="0" u="none" strike="noStrike" baseline="0" dirty="0" err="1">
                <a:solidFill>
                  <a:schemeClr val="bg1">
                    <a:lumMod val="75000"/>
                  </a:schemeClr>
                </a:solidFill>
                <a:latin typeface="Arial Narrow" panose="020B0606020202030204" pitchFamily="34" charset="0"/>
              </a:rPr>
              <a:t>Flach</a:t>
            </a:r>
            <a:r>
              <a:rPr lang="en-GB" sz="1600" b="0" i="0" u="none" strike="noStrike" baseline="0" dirty="0">
                <a:solidFill>
                  <a:schemeClr val="bg1">
                    <a:lumMod val="75000"/>
                  </a:schemeClr>
                </a:solidFill>
                <a:latin typeface="Arial Narrow" panose="020B0606020202030204" pitchFamily="34" charset="0"/>
              </a:rPr>
              <a:t>, P. (2019, April). $ </a:t>
            </a:r>
            <a:r>
              <a:rPr lang="el-GR" sz="1600" b="0" i="0" u="none" strike="noStrike" baseline="0" dirty="0">
                <a:solidFill>
                  <a:schemeClr val="bg1">
                    <a:lumMod val="75000"/>
                  </a:schemeClr>
                </a:solidFill>
                <a:latin typeface="Arial Narrow" panose="020B0606020202030204" pitchFamily="34" charset="0"/>
              </a:rPr>
              <a:t>β^ 3$-</a:t>
            </a:r>
            <a:r>
              <a:rPr lang="en-GB" sz="1600" b="0" i="0" u="none" strike="noStrike" baseline="0" dirty="0">
                <a:solidFill>
                  <a:schemeClr val="bg1">
                    <a:lumMod val="75000"/>
                  </a:schemeClr>
                </a:solidFill>
                <a:latin typeface="Arial Narrow" panose="020B0606020202030204" pitchFamily="34" charset="0"/>
              </a:rPr>
              <a:t>IRT: A New Item Response Model and its Applications. </a:t>
            </a:r>
            <a:r>
              <a:rPr lang="en-GB" sz="1600" b="0" i="0" u="none" strike="noStrike" baseline="0" dirty="0" err="1">
                <a:solidFill>
                  <a:schemeClr val="bg1">
                    <a:lumMod val="75000"/>
                  </a:schemeClr>
                </a:solidFill>
                <a:latin typeface="Arial Narrow" panose="020B0606020202030204" pitchFamily="34" charset="0"/>
              </a:rPr>
              <a:t>In</a:t>
            </a:r>
            <a:r>
              <a:rPr lang="en-GB" sz="1600" b="0" i="1" u="none" strike="noStrike" baseline="0" dirty="0" err="1">
                <a:solidFill>
                  <a:schemeClr val="bg1">
                    <a:lumMod val="75000"/>
                  </a:schemeClr>
                </a:solidFill>
                <a:latin typeface="Arial Narrow" panose="020B0606020202030204" pitchFamily="34" charset="0"/>
              </a:rPr>
              <a:t>The</a:t>
            </a:r>
            <a:r>
              <a:rPr lang="en-GB" sz="1600" b="0" i="1" u="none" strike="noStrike" baseline="0" dirty="0">
                <a:solidFill>
                  <a:schemeClr val="bg1">
                    <a:lumMod val="75000"/>
                  </a:schemeClr>
                </a:solidFill>
                <a:latin typeface="Arial Narrow" panose="020B0606020202030204" pitchFamily="34" charset="0"/>
              </a:rPr>
              <a:t> 22nd International Conference on Artificial Intelligence and Statistics</a:t>
            </a:r>
            <a:r>
              <a:rPr lang="en-GB" sz="1600" b="0" i="0" u="none" strike="noStrike" baseline="0" dirty="0">
                <a:solidFill>
                  <a:schemeClr val="bg1">
                    <a:lumMod val="75000"/>
                  </a:schemeClr>
                </a:solidFill>
                <a:latin typeface="Arial Narrow" panose="020B0606020202030204" pitchFamily="34" charset="0"/>
              </a:rPr>
              <a:t>(pp. 1013-1021). PMLR.</a:t>
            </a:r>
            <a:endParaRPr lang="en-GB" sz="1600" dirty="0">
              <a:solidFill>
                <a:schemeClr val="bg1">
                  <a:lumMod val="75000"/>
                </a:schemeClr>
              </a:solidFill>
              <a:latin typeface="Arial Narrow" panose="020B0606020202030204" pitchFamily="34" charset="0"/>
            </a:endParaRPr>
          </a:p>
        </p:txBody>
      </p:sp>
      <p:sp>
        <p:nvSpPr>
          <p:cNvPr id="17" name="TextBox 16">
            <a:extLst>
              <a:ext uri="{FF2B5EF4-FFF2-40B4-BE49-F238E27FC236}">
                <a16:creationId xmlns:a16="http://schemas.microsoft.com/office/drawing/2014/main" id="{2CE08EE8-AA90-3929-7F05-BA0B7FAF4076}"/>
              </a:ext>
            </a:extLst>
          </p:cNvPr>
          <p:cNvSpPr txBox="1"/>
          <p:nvPr/>
        </p:nvSpPr>
        <p:spPr>
          <a:xfrm>
            <a:off x="6211989" y="4608769"/>
            <a:ext cx="6135328" cy="830997"/>
          </a:xfrm>
          <a:prstGeom prst="rect">
            <a:avLst/>
          </a:prstGeom>
          <a:noFill/>
        </p:spPr>
        <p:txBody>
          <a:bodyPr wrap="square">
            <a:spAutoFit/>
          </a:bodyPr>
          <a:lstStyle/>
          <a:p>
            <a:r>
              <a:rPr lang="en-GB" sz="1600" b="0" i="0" u="none" strike="noStrike" baseline="0" dirty="0">
                <a:solidFill>
                  <a:schemeClr val="bg1">
                    <a:lumMod val="75000"/>
                  </a:schemeClr>
                </a:solidFill>
                <a:latin typeface="Arial Narrow" panose="020B0606020202030204" pitchFamily="34" charset="0"/>
              </a:rPr>
              <a:t>Ferreira-Junior, M., Reinaldo, J. T., Neto, E. A. L., &amp; </a:t>
            </a:r>
            <a:r>
              <a:rPr lang="en-GB" sz="1600" b="0" i="0" u="none" strike="noStrike" baseline="0" dirty="0" err="1">
                <a:solidFill>
                  <a:schemeClr val="bg1">
                    <a:lumMod val="75000"/>
                  </a:schemeClr>
                </a:solidFill>
                <a:latin typeface="Arial Narrow" panose="020B0606020202030204" pitchFamily="34" charset="0"/>
              </a:rPr>
              <a:t>Prudencio</a:t>
            </a:r>
            <a:r>
              <a:rPr lang="en-GB" sz="1600" b="0" i="0" u="none" strike="noStrike" baseline="0" dirty="0">
                <a:solidFill>
                  <a:schemeClr val="bg1">
                    <a:lumMod val="75000"/>
                  </a:schemeClr>
                </a:solidFill>
                <a:latin typeface="Arial Narrow" panose="020B0606020202030204" pitchFamily="34" charset="0"/>
              </a:rPr>
              <a:t>, R. B. (2023). $\beta^{4} $-IRT: A New $\beta^{3} $-IRT with Enhanced Discrimination </a:t>
            </a:r>
            <a:r>
              <a:rPr lang="en-GB" sz="1600" b="0" i="0" u="none" strike="noStrike" baseline="0" dirty="0" err="1">
                <a:solidFill>
                  <a:schemeClr val="bg1">
                    <a:lumMod val="75000"/>
                  </a:schemeClr>
                </a:solidFill>
                <a:latin typeface="Arial Narrow" panose="020B0606020202030204" pitchFamily="34" charset="0"/>
              </a:rPr>
              <a:t>Estimation.</a:t>
            </a:r>
            <a:r>
              <a:rPr lang="en-GB" sz="1600" b="0" i="1" u="none" strike="noStrike" baseline="0" dirty="0" err="1">
                <a:solidFill>
                  <a:schemeClr val="bg1">
                    <a:lumMod val="75000"/>
                  </a:schemeClr>
                </a:solidFill>
                <a:latin typeface="Arial Narrow" panose="020B0606020202030204" pitchFamily="34" charset="0"/>
              </a:rPr>
              <a:t>arXiv</a:t>
            </a:r>
            <a:r>
              <a:rPr lang="en-GB" sz="1600" b="0" i="1" u="none" strike="noStrike" baseline="0" dirty="0">
                <a:solidFill>
                  <a:schemeClr val="bg1">
                    <a:lumMod val="75000"/>
                  </a:schemeClr>
                </a:solidFill>
                <a:latin typeface="Arial Narrow" panose="020B0606020202030204" pitchFamily="34" charset="0"/>
              </a:rPr>
              <a:t> preprint arXiv:2303.17731</a:t>
            </a:r>
            <a:r>
              <a:rPr lang="en-GB" sz="1600" b="0" i="0" u="none" strike="noStrike" baseline="0" dirty="0">
                <a:solidFill>
                  <a:schemeClr val="bg1">
                    <a:lumMod val="75000"/>
                  </a:schemeClr>
                </a:solidFill>
                <a:latin typeface="Arial Narrow" panose="020B0606020202030204" pitchFamily="34" charset="0"/>
              </a:rPr>
              <a:t>.</a:t>
            </a:r>
            <a:endParaRPr lang="en-GB" sz="1600" dirty="0">
              <a:solidFill>
                <a:schemeClr val="bg1">
                  <a:lumMod val="75000"/>
                </a:schemeClr>
              </a:solidFill>
              <a:latin typeface="Arial Narrow" panose="020B0606020202030204" pitchFamily="34" charset="0"/>
            </a:endParaRPr>
          </a:p>
        </p:txBody>
      </p:sp>
      <p:sp>
        <p:nvSpPr>
          <p:cNvPr id="19" name="TextBox 18">
            <a:extLst>
              <a:ext uri="{FF2B5EF4-FFF2-40B4-BE49-F238E27FC236}">
                <a16:creationId xmlns:a16="http://schemas.microsoft.com/office/drawing/2014/main" id="{0E0EE011-72CF-0440-419A-076AD59FD929}"/>
              </a:ext>
            </a:extLst>
          </p:cNvPr>
          <p:cNvSpPr txBox="1"/>
          <p:nvPr/>
        </p:nvSpPr>
        <p:spPr>
          <a:xfrm>
            <a:off x="6096000" y="5503675"/>
            <a:ext cx="6094324" cy="830997"/>
          </a:xfrm>
          <a:prstGeom prst="rect">
            <a:avLst/>
          </a:prstGeom>
          <a:noFill/>
        </p:spPr>
        <p:txBody>
          <a:bodyPr wrap="square">
            <a:spAutoFit/>
          </a:bodyPr>
          <a:lstStyle/>
          <a:p>
            <a:r>
              <a:rPr lang="en-GB" sz="1600" b="0" i="0" dirty="0">
                <a:solidFill>
                  <a:schemeClr val="bg1">
                    <a:lumMod val="75000"/>
                  </a:schemeClr>
                </a:solidFill>
                <a:effectLst/>
                <a:latin typeface="Arial Narrow" panose="020B0606020202030204" pitchFamily="34" charset="0"/>
              </a:rPr>
              <a:t>Moraes, J. V., Reinaldo, J. T., </a:t>
            </a:r>
            <a:r>
              <a:rPr lang="en-GB" sz="1600" b="0" i="0" dirty="0" err="1">
                <a:solidFill>
                  <a:schemeClr val="bg1">
                    <a:lumMod val="75000"/>
                  </a:schemeClr>
                </a:solidFill>
                <a:effectLst/>
                <a:latin typeface="Arial Narrow" panose="020B0606020202030204" pitchFamily="34" charset="0"/>
              </a:rPr>
              <a:t>Prudencio</a:t>
            </a:r>
            <a:r>
              <a:rPr lang="en-GB" sz="1600" b="0" i="0" dirty="0">
                <a:solidFill>
                  <a:schemeClr val="bg1">
                    <a:lumMod val="75000"/>
                  </a:schemeClr>
                </a:solidFill>
                <a:effectLst/>
                <a:latin typeface="Arial Narrow" panose="020B0606020202030204" pitchFamily="34" charset="0"/>
              </a:rPr>
              <a:t>, R. B., &amp; Silva Filho, T. M. (2020, July). Item Response Theory for Evaluating Regression Algorithms. In </a:t>
            </a:r>
            <a:r>
              <a:rPr lang="en-GB" sz="1600" b="0" i="1" dirty="0">
                <a:solidFill>
                  <a:schemeClr val="bg1">
                    <a:lumMod val="75000"/>
                  </a:schemeClr>
                </a:solidFill>
                <a:effectLst/>
                <a:latin typeface="Arial Narrow" panose="020B0606020202030204" pitchFamily="34" charset="0"/>
              </a:rPr>
              <a:t>2020 International Joint Conference on Neural Networks (IJCNN)</a:t>
            </a:r>
            <a:r>
              <a:rPr lang="en-GB" sz="1600" b="0" i="0" dirty="0">
                <a:solidFill>
                  <a:schemeClr val="bg1">
                    <a:lumMod val="75000"/>
                  </a:schemeClr>
                </a:solidFill>
                <a:effectLst/>
                <a:latin typeface="Arial Narrow" panose="020B0606020202030204" pitchFamily="34" charset="0"/>
              </a:rPr>
              <a:t> (pp. 1-8). IEEE.</a:t>
            </a:r>
            <a:endParaRPr lang="en-GB" sz="1600" dirty="0">
              <a:solidFill>
                <a:schemeClr val="bg1">
                  <a:lumMod val="75000"/>
                </a:schemeClr>
              </a:solidFill>
              <a:latin typeface="Arial Narrow" panose="020B0606020202030204" pitchFamily="34" charset="0"/>
            </a:endParaRPr>
          </a:p>
        </p:txBody>
      </p:sp>
      <p:sp>
        <p:nvSpPr>
          <p:cNvPr id="20" name="TextBox 19">
            <a:extLst>
              <a:ext uri="{FF2B5EF4-FFF2-40B4-BE49-F238E27FC236}">
                <a16:creationId xmlns:a16="http://schemas.microsoft.com/office/drawing/2014/main" id="{98B1D9A0-5361-C247-DB41-2968CC2C4D86}"/>
              </a:ext>
            </a:extLst>
          </p:cNvPr>
          <p:cNvSpPr txBox="1"/>
          <p:nvPr/>
        </p:nvSpPr>
        <p:spPr>
          <a:xfrm rot="20898061">
            <a:off x="3592296" y="3012760"/>
            <a:ext cx="5007406" cy="707886"/>
          </a:xfrm>
          <a:prstGeom prst="rect">
            <a:avLst/>
          </a:prstGeom>
          <a:noFill/>
        </p:spPr>
        <p:txBody>
          <a:bodyPr wrap="square" rtlCol="0">
            <a:spAutoFit/>
          </a:bodyPr>
          <a:lstStyle/>
          <a:p>
            <a:r>
              <a:rPr lang="ca-ES-valencia" sz="4000" dirty="0">
                <a:solidFill>
                  <a:srgbClr val="FF0000"/>
                </a:solidFill>
              </a:rPr>
              <a:t>To </a:t>
            </a:r>
            <a:r>
              <a:rPr lang="ca-ES-valencia" sz="4000" dirty="0" err="1">
                <a:solidFill>
                  <a:srgbClr val="FF0000"/>
                </a:solidFill>
              </a:rPr>
              <a:t>include</a:t>
            </a:r>
            <a:r>
              <a:rPr lang="ca-ES-valencia" sz="4000" dirty="0">
                <a:solidFill>
                  <a:srgbClr val="FF0000"/>
                </a:solidFill>
              </a:rPr>
              <a:t>? </a:t>
            </a:r>
            <a:r>
              <a:rPr lang="ca-ES-valencia" sz="4000" dirty="0" err="1">
                <a:solidFill>
                  <a:srgbClr val="FF0000"/>
                </a:solidFill>
              </a:rPr>
              <a:t>One</a:t>
            </a:r>
            <a:r>
              <a:rPr lang="ca-ES-valencia" sz="4000" dirty="0">
                <a:solidFill>
                  <a:srgbClr val="FF0000"/>
                </a:solidFill>
              </a:rPr>
              <a:t> </a:t>
            </a:r>
            <a:r>
              <a:rPr lang="ca-ES-valencia" sz="4000" dirty="0" err="1">
                <a:solidFill>
                  <a:srgbClr val="FF0000"/>
                </a:solidFill>
              </a:rPr>
              <a:t>slide</a:t>
            </a:r>
            <a:r>
              <a:rPr lang="ca-ES-valencia" sz="4000" dirty="0">
                <a:solidFill>
                  <a:srgbClr val="FF0000"/>
                </a:solidFill>
              </a:rPr>
              <a:t>?</a:t>
            </a:r>
            <a:endParaRPr lang="en-GB" sz="4000" dirty="0">
              <a:solidFill>
                <a:srgbClr val="FF0000"/>
              </a:solidFill>
            </a:endParaRPr>
          </a:p>
        </p:txBody>
      </p:sp>
    </p:spTree>
    <p:extLst>
      <p:ext uri="{BB962C8B-B14F-4D97-AF65-F5344CB8AC3E}">
        <p14:creationId xmlns:p14="http://schemas.microsoft.com/office/powerpoint/2010/main" val="219789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7</a:t>
            </a:fld>
            <a:endParaRPr lang="en-GB"/>
          </a:p>
        </p:txBody>
      </p:sp>
      <p:sp>
        <p:nvSpPr>
          <p:cNvPr id="6" name="TextBox 5">
            <a:extLst>
              <a:ext uri="{FF2B5EF4-FFF2-40B4-BE49-F238E27FC236}">
                <a16:creationId xmlns:a16="http://schemas.microsoft.com/office/drawing/2014/main" id="{356EA91F-9CD3-4CC4-8C85-51CEE4AF80B8}"/>
              </a:ext>
            </a:extLst>
          </p:cNvPr>
          <p:cNvSpPr txBox="1"/>
          <p:nvPr/>
        </p:nvSpPr>
        <p:spPr>
          <a:xfrm>
            <a:off x="0" y="0"/>
            <a:ext cx="12192000" cy="6858000"/>
          </a:xfrm>
          <a:prstGeom prst="rect">
            <a:avLst/>
          </a:prstGeom>
          <a:solidFill>
            <a:srgbClr val="456B69"/>
          </a:solidFill>
        </p:spPr>
        <p:txBody>
          <a:bodyPr wrap="square" rtlCol="0" anchor="ctr" anchorCtr="1">
            <a:noAutofit/>
          </a:bodyPr>
          <a:lstStyle/>
          <a:p>
            <a:pPr algn="ctr"/>
            <a:r>
              <a:rPr lang="ca-ES-valencia" sz="6000" dirty="0">
                <a:solidFill>
                  <a:srgbClr val="CDFFEC"/>
                </a:solidFill>
              </a:rPr>
              <a:t>M</a:t>
            </a:r>
            <a:r>
              <a:rPr lang="en-GB" sz="6000" dirty="0" err="1">
                <a:solidFill>
                  <a:srgbClr val="CDFFEC"/>
                </a:solidFill>
              </a:rPr>
              <a:t>ultidimensional</a:t>
            </a:r>
            <a:r>
              <a:rPr lang="en-GB" sz="6000" dirty="0">
                <a:solidFill>
                  <a:srgbClr val="CDFFEC"/>
                </a:solidFill>
              </a:rPr>
              <a:t> IRT</a:t>
            </a:r>
          </a:p>
        </p:txBody>
      </p:sp>
    </p:spTree>
    <p:extLst>
      <p:ext uri="{BB962C8B-B14F-4D97-AF65-F5344CB8AC3E}">
        <p14:creationId xmlns:p14="http://schemas.microsoft.com/office/powerpoint/2010/main" val="109595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a:t>ONE DIMENSION IS RARELY ENOUGH</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8</a:t>
            </a:fld>
            <a:endParaRPr lang="en-GB"/>
          </a:p>
        </p:txBody>
      </p:sp>
      <p:sp>
        <p:nvSpPr>
          <p:cNvPr id="10" name="Content Placeholder 9">
            <a:extLst>
              <a:ext uri="{FF2B5EF4-FFF2-40B4-BE49-F238E27FC236}">
                <a16:creationId xmlns:a16="http://schemas.microsoft.com/office/drawing/2014/main" id="{A31F9D6F-F395-4F1A-8688-620BE59F8A62}"/>
              </a:ext>
            </a:extLst>
          </p:cNvPr>
          <p:cNvSpPr>
            <a:spLocks noGrp="1"/>
          </p:cNvSpPr>
          <p:nvPr>
            <p:ph idx="1"/>
          </p:nvPr>
        </p:nvSpPr>
        <p:spPr>
          <a:xfrm>
            <a:off x="1024129" y="2286000"/>
            <a:ext cx="9555634" cy="4023360"/>
          </a:xfrm>
        </p:spPr>
        <p:txBody>
          <a:bodyPr>
            <a:normAutofit/>
          </a:bodyPr>
          <a:lstStyle/>
          <a:p>
            <a:pPr marL="285750" indent="-285750">
              <a:buFont typeface="Arial" panose="020B0604020202020204" pitchFamily="34" charset="0"/>
              <a:buChar char="•"/>
            </a:pPr>
            <a:r>
              <a:rPr lang="en-US" dirty="0"/>
              <a:t>On many occasions, one than more ability is needed to explain the performance of a system.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ym typeface="Symbol" panose="05050102010706020507" pitchFamily="18" charset="2"/>
              </a:rPr>
              <a:t> becomes a vector and/or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buNone/>
            </a:pPr>
            <a:endParaRPr lang="en-US" dirty="0"/>
          </a:p>
        </p:txBody>
      </p:sp>
      <p:sp>
        <p:nvSpPr>
          <p:cNvPr id="6" name="5 CuadroTexto">
            <a:extLst>
              <a:ext uri="{FF2B5EF4-FFF2-40B4-BE49-F238E27FC236}">
                <a16:creationId xmlns:a16="http://schemas.microsoft.com/office/drawing/2014/main" id="{6589EE7B-BB31-4214-8572-581D5DAF1561}"/>
              </a:ext>
            </a:extLst>
          </p:cNvPr>
          <p:cNvSpPr txBox="1"/>
          <p:nvPr/>
        </p:nvSpPr>
        <p:spPr>
          <a:xfrm>
            <a:off x="3148631" y="3105518"/>
            <a:ext cx="7050446" cy="919401"/>
          </a:xfrm>
          <a:prstGeom prst="roundRect">
            <a:avLst/>
          </a:prstGeom>
          <a:noFill/>
          <a:ln w="25400">
            <a:solidFill>
              <a:srgbClr val="456B69"/>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GB" sz="2400" dirty="0">
                <a:solidFill>
                  <a:srgbClr val="456B69"/>
                </a:solidFill>
              </a:rPr>
              <a:t>Multidimensional IRT models consider several dimensions for the abilities and/or the items</a:t>
            </a:r>
            <a:endParaRPr lang="en-US" b="1" dirty="0"/>
          </a:p>
        </p:txBody>
      </p:sp>
      <p:sp>
        <p:nvSpPr>
          <p:cNvPr id="8" name="TextBox 7">
            <a:extLst>
              <a:ext uri="{FF2B5EF4-FFF2-40B4-BE49-F238E27FC236}">
                <a16:creationId xmlns:a16="http://schemas.microsoft.com/office/drawing/2014/main" id="{F2722403-7408-8C7F-626A-D65FEAF6559D}"/>
              </a:ext>
            </a:extLst>
          </p:cNvPr>
          <p:cNvSpPr txBox="1"/>
          <p:nvPr/>
        </p:nvSpPr>
        <p:spPr>
          <a:xfrm>
            <a:off x="1474699" y="6272784"/>
            <a:ext cx="7659251" cy="338554"/>
          </a:xfrm>
          <a:prstGeom prst="rect">
            <a:avLst/>
          </a:prstGeom>
          <a:noFill/>
        </p:spPr>
        <p:txBody>
          <a:bodyPr wrap="square">
            <a:spAutoFit/>
          </a:bodyPr>
          <a:lstStyle/>
          <a:p>
            <a:r>
              <a:rPr lang="en-US" sz="1600" b="0" i="0" dirty="0">
                <a:solidFill>
                  <a:schemeClr val="bg1">
                    <a:lumMod val="75000"/>
                  </a:schemeClr>
                </a:solidFill>
                <a:effectLst/>
                <a:latin typeface="Arial Narrow" panose="020B0606020202030204" pitchFamily="34" charset="0"/>
              </a:rPr>
              <a:t>Bonifay, Wes. </a:t>
            </a:r>
            <a:r>
              <a:rPr lang="en-US" sz="1600" b="0" i="1" dirty="0">
                <a:solidFill>
                  <a:schemeClr val="bg1">
                    <a:lumMod val="75000"/>
                  </a:schemeClr>
                </a:solidFill>
                <a:effectLst/>
                <a:latin typeface="Arial Narrow" panose="020B0606020202030204" pitchFamily="34" charset="0"/>
              </a:rPr>
              <a:t>Multidimensional item response theory</a:t>
            </a:r>
            <a:r>
              <a:rPr lang="en-US" sz="1600" b="0" i="0" dirty="0">
                <a:solidFill>
                  <a:schemeClr val="bg1">
                    <a:lumMod val="75000"/>
                  </a:schemeClr>
                </a:solidFill>
                <a:effectLst/>
                <a:latin typeface="Arial Narrow" panose="020B0606020202030204" pitchFamily="34" charset="0"/>
              </a:rPr>
              <a:t>. Sage Publications, 2019.</a:t>
            </a:r>
            <a:endParaRPr lang="en-GB" sz="1600" dirty="0">
              <a:solidFill>
                <a:schemeClr val="bg1">
                  <a:lumMod val="75000"/>
                </a:schemeClr>
              </a:solidFill>
              <a:latin typeface="Arial Narrow" panose="020B0606020202030204" pitchFamily="34" charset="0"/>
            </a:endParaRPr>
          </a:p>
        </p:txBody>
      </p:sp>
      <p:sp>
        <p:nvSpPr>
          <p:cNvPr id="11" name="TextBox 10">
            <a:extLst>
              <a:ext uri="{FF2B5EF4-FFF2-40B4-BE49-F238E27FC236}">
                <a16:creationId xmlns:a16="http://schemas.microsoft.com/office/drawing/2014/main" id="{DCA57AA2-4964-0085-33EE-765EF7BA064F}"/>
              </a:ext>
            </a:extLst>
          </p:cNvPr>
          <p:cNvSpPr txBox="1"/>
          <p:nvPr/>
        </p:nvSpPr>
        <p:spPr>
          <a:xfrm>
            <a:off x="1474699" y="5965007"/>
            <a:ext cx="10829610" cy="307777"/>
          </a:xfrm>
          <a:prstGeom prst="rect">
            <a:avLst/>
          </a:prstGeom>
          <a:noFill/>
        </p:spPr>
        <p:txBody>
          <a:bodyPr wrap="square">
            <a:spAutoFit/>
          </a:bodyPr>
          <a:lstStyle/>
          <a:p>
            <a:r>
              <a:rPr lang="en-US" sz="1400" b="0" i="0" dirty="0" err="1">
                <a:solidFill>
                  <a:schemeClr val="bg1">
                    <a:lumMod val="75000"/>
                  </a:schemeClr>
                </a:solidFill>
                <a:effectLst/>
                <a:latin typeface="Arial Narrow" panose="020B0606020202030204" pitchFamily="34" charset="0"/>
              </a:rPr>
              <a:t>Reckase</a:t>
            </a:r>
            <a:r>
              <a:rPr lang="en-US" sz="1400" b="0" i="0" dirty="0">
                <a:solidFill>
                  <a:schemeClr val="bg1">
                    <a:lumMod val="75000"/>
                  </a:schemeClr>
                </a:solidFill>
                <a:effectLst/>
                <a:latin typeface="Arial Narrow" panose="020B0606020202030204" pitchFamily="34" charset="0"/>
              </a:rPr>
              <a:t>, M. D. (2006). 18 Multidimensional Item Response Theory. </a:t>
            </a:r>
            <a:r>
              <a:rPr lang="en-US" sz="1400" b="0" i="1" dirty="0">
                <a:solidFill>
                  <a:schemeClr val="bg1">
                    <a:lumMod val="75000"/>
                  </a:schemeClr>
                </a:solidFill>
                <a:effectLst/>
                <a:latin typeface="Arial Narrow" panose="020B0606020202030204" pitchFamily="34" charset="0"/>
              </a:rPr>
              <a:t>Handbook of statistics</a:t>
            </a:r>
            <a:r>
              <a:rPr lang="en-US" sz="1400" b="0" i="0" dirty="0">
                <a:solidFill>
                  <a:schemeClr val="bg1">
                    <a:lumMod val="75000"/>
                  </a:schemeClr>
                </a:solidFill>
                <a:effectLst/>
                <a:latin typeface="Arial Narrow" panose="020B0606020202030204" pitchFamily="34" charset="0"/>
              </a:rPr>
              <a:t>, </a:t>
            </a:r>
            <a:r>
              <a:rPr lang="en-US" sz="1400" b="0" i="1" dirty="0">
                <a:solidFill>
                  <a:schemeClr val="bg1">
                    <a:lumMod val="75000"/>
                  </a:schemeClr>
                </a:solidFill>
                <a:effectLst/>
                <a:latin typeface="Arial Narrow" panose="020B0606020202030204" pitchFamily="34" charset="0"/>
              </a:rPr>
              <a:t>26</a:t>
            </a:r>
            <a:r>
              <a:rPr lang="en-US" sz="1400" b="0" i="0" dirty="0">
                <a:solidFill>
                  <a:schemeClr val="bg1">
                    <a:lumMod val="75000"/>
                  </a:schemeClr>
                </a:solidFill>
                <a:effectLst/>
                <a:latin typeface="Arial Narrow" panose="020B0606020202030204" pitchFamily="34" charset="0"/>
              </a:rPr>
              <a:t>, 607-642.</a:t>
            </a:r>
            <a:endParaRPr lang="en-GB" sz="1400" dirty="0">
              <a:solidFill>
                <a:schemeClr val="bg1">
                  <a:lumMod val="75000"/>
                </a:schemeClr>
              </a:solidFill>
              <a:latin typeface="Arial Narrow" panose="020B0606020202030204" pitchFamily="34" charset="0"/>
            </a:endParaRPr>
          </a:p>
        </p:txBody>
      </p:sp>
      <p:pic>
        <p:nvPicPr>
          <p:cNvPr id="13" name="Picture 12">
            <a:extLst>
              <a:ext uri="{FF2B5EF4-FFF2-40B4-BE49-F238E27FC236}">
                <a16:creationId xmlns:a16="http://schemas.microsoft.com/office/drawing/2014/main" id="{90A3A746-690B-BC87-00D5-55215294FEFD}"/>
              </a:ext>
            </a:extLst>
          </p:cNvPr>
          <p:cNvPicPr>
            <a:picLocks noChangeAspect="1"/>
          </p:cNvPicPr>
          <p:nvPr/>
        </p:nvPicPr>
        <p:blipFill>
          <a:blip r:embed="rId2"/>
          <a:stretch>
            <a:fillRect/>
          </a:stretch>
        </p:blipFill>
        <p:spPr>
          <a:xfrm>
            <a:off x="1920502" y="4889445"/>
            <a:ext cx="2922430" cy="773584"/>
          </a:xfrm>
          <a:prstGeom prst="rect">
            <a:avLst/>
          </a:prstGeom>
        </p:spPr>
      </p:pic>
      <p:pic>
        <p:nvPicPr>
          <p:cNvPr id="25" name="Picture 24">
            <a:extLst>
              <a:ext uri="{FF2B5EF4-FFF2-40B4-BE49-F238E27FC236}">
                <a16:creationId xmlns:a16="http://schemas.microsoft.com/office/drawing/2014/main" id="{942C94C7-423A-51B0-0289-BEDF1D130949}"/>
              </a:ext>
            </a:extLst>
          </p:cNvPr>
          <p:cNvPicPr>
            <a:picLocks noChangeAspect="1"/>
          </p:cNvPicPr>
          <p:nvPr/>
        </p:nvPicPr>
        <p:blipFill>
          <a:blip r:embed="rId3"/>
          <a:stretch>
            <a:fillRect/>
          </a:stretch>
        </p:blipFill>
        <p:spPr>
          <a:xfrm>
            <a:off x="6041951" y="4874618"/>
            <a:ext cx="3091999" cy="750773"/>
          </a:xfrm>
          <a:prstGeom prst="rect">
            <a:avLst/>
          </a:prstGeom>
        </p:spPr>
      </p:pic>
    </p:spTree>
    <p:extLst>
      <p:ext uri="{BB962C8B-B14F-4D97-AF65-F5344CB8AC3E}">
        <p14:creationId xmlns:p14="http://schemas.microsoft.com/office/powerpoint/2010/main" val="46726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0F4-1EB0-4F7C-A4DF-87401452905B}"/>
              </a:ext>
            </a:extLst>
          </p:cNvPr>
          <p:cNvSpPr>
            <a:spLocks noGrp="1"/>
          </p:cNvSpPr>
          <p:nvPr>
            <p:ph type="title"/>
          </p:nvPr>
        </p:nvSpPr>
        <p:spPr/>
        <p:txBody>
          <a:bodyPr/>
          <a:lstStyle/>
          <a:p>
            <a:r>
              <a:rPr lang="ca-ES-valencia" dirty="0"/>
              <a:t>ITEM RESPONSE SURFACES : </a:t>
            </a:r>
            <a:r>
              <a:rPr lang="ca-ES-valencia" dirty="0" err="1"/>
              <a:t>compensatory</a:t>
            </a:r>
            <a:endParaRPr lang="en-GB" dirty="0"/>
          </a:p>
        </p:txBody>
      </p:sp>
      <p:sp>
        <p:nvSpPr>
          <p:cNvPr id="4" name="Footer Placeholder 3">
            <a:extLst>
              <a:ext uri="{FF2B5EF4-FFF2-40B4-BE49-F238E27FC236}">
                <a16:creationId xmlns:a16="http://schemas.microsoft.com/office/drawing/2014/main" id="{43B4665F-5015-4272-BDD0-05E8430EF8DA}"/>
              </a:ext>
            </a:extLst>
          </p:cNvPr>
          <p:cNvSpPr>
            <a:spLocks noGrp="1"/>
          </p:cNvSpPr>
          <p:nvPr>
            <p:ph type="ftr" sz="quarter" idx="11"/>
          </p:nvPr>
        </p:nvSpPr>
        <p:spPr/>
        <p:txBody>
          <a:bodyPr/>
          <a:lstStyle/>
          <a:p>
            <a:r>
              <a:rPr lang="en-US" dirty="0"/>
              <a:t>Item Response Theory for NLP</a:t>
            </a:r>
            <a:endParaRPr lang="en-GB" dirty="0"/>
          </a:p>
        </p:txBody>
      </p:sp>
      <p:sp>
        <p:nvSpPr>
          <p:cNvPr id="5" name="Slide Number Placeholder 4">
            <a:extLst>
              <a:ext uri="{FF2B5EF4-FFF2-40B4-BE49-F238E27FC236}">
                <a16:creationId xmlns:a16="http://schemas.microsoft.com/office/drawing/2014/main" id="{D381BA53-8607-4CBB-BEF1-1CC7B8D685AB}"/>
              </a:ext>
            </a:extLst>
          </p:cNvPr>
          <p:cNvSpPr>
            <a:spLocks noGrp="1"/>
          </p:cNvSpPr>
          <p:nvPr>
            <p:ph type="sldNum" sz="quarter" idx="12"/>
          </p:nvPr>
        </p:nvSpPr>
        <p:spPr/>
        <p:txBody>
          <a:bodyPr/>
          <a:lstStyle/>
          <a:p>
            <a:fld id="{12C31630-02F8-4074-8CE5-AA36F489A788}" type="slidenum">
              <a:rPr lang="en-GB" smtClean="0"/>
              <a:t>9</a:t>
            </a:fld>
            <a:endParaRPr lang="en-GB"/>
          </a:p>
        </p:txBody>
      </p:sp>
      <p:sp>
        <p:nvSpPr>
          <p:cNvPr id="11" name="TextBox 10">
            <a:extLst>
              <a:ext uri="{FF2B5EF4-FFF2-40B4-BE49-F238E27FC236}">
                <a16:creationId xmlns:a16="http://schemas.microsoft.com/office/drawing/2014/main" id="{DCA57AA2-4964-0085-33EE-765EF7BA064F}"/>
              </a:ext>
            </a:extLst>
          </p:cNvPr>
          <p:cNvSpPr txBox="1"/>
          <p:nvPr/>
        </p:nvSpPr>
        <p:spPr>
          <a:xfrm>
            <a:off x="1447610" y="6316815"/>
            <a:ext cx="10829610" cy="307777"/>
          </a:xfrm>
          <a:prstGeom prst="rect">
            <a:avLst/>
          </a:prstGeom>
          <a:noFill/>
        </p:spPr>
        <p:txBody>
          <a:bodyPr wrap="square">
            <a:spAutoFit/>
          </a:bodyPr>
          <a:lstStyle/>
          <a:p>
            <a:r>
              <a:rPr lang="en-US" sz="1400" b="0" i="0" dirty="0" err="1">
                <a:solidFill>
                  <a:schemeClr val="bg1">
                    <a:lumMod val="75000"/>
                  </a:schemeClr>
                </a:solidFill>
                <a:effectLst/>
                <a:latin typeface="Arial Narrow" panose="020B0606020202030204" pitchFamily="34" charset="0"/>
              </a:rPr>
              <a:t>Reckase</a:t>
            </a:r>
            <a:r>
              <a:rPr lang="en-US" sz="1400" b="0" i="0" dirty="0">
                <a:solidFill>
                  <a:schemeClr val="bg1">
                    <a:lumMod val="75000"/>
                  </a:schemeClr>
                </a:solidFill>
                <a:effectLst/>
                <a:latin typeface="Arial Narrow" panose="020B0606020202030204" pitchFamily="34" charset="0"/>
              </a:rPr>
              <a:t>, M. D. (2006). 18 Multidimensional Item Response Theory. </a:t>
            </a:r>
            <a:r>
              <a:rPr lang="en-US" sz="1400" b="0" i="1" dirty="0">
                <a:solidFill>
                  <a:schemeClr val="bg1">
                    <a:lumMod val="75000"/>
                  </a:schemeClr>
                </a:solidFill>
                <a:effectLst/>
                <a:latin typeface="Arial Narrow" panose="020B0606020202030204" pitchFamily="34" charset="0"/>
              </a:rPr>
              <a:t>Handbook of statistics</a:t>
            </a:r>
            <a:r>
              <a:rPr lang="en-US" sz="1400" b="0" i="0" dirty="0">
                <a:solidFill>
                  <a:schemeClr val="bg1">
                    <a:lumMod val="75000"/>
                  </a:schemeClr>
                </a:solidFill>
                <a:effectLst/>
                <a:latin typeface="Arial Narrow" panose="020B0606020202030204" pitchFamily="34" charset="0"/>
              </a:rPr>
              <a:t>, </a:t>
            </a:r>
            <a:r>
              <a:rPr lang="en-US" sz="1400" b="0" i="1" dirty="0">
                <a:solidFill>
                  <a:schemeClr val="bg1">
                    <a:lumMod val="75000"/>
                  </a:schemeClr>
                </a:solidFill>
                <a:effectLst/>
                <a:latin typeface="Arial Narrow" panose="020B0606020202030204" pitchFamily="34" charset="0"/>
              </a:rPr>
              <a:t>26</a:t>
            </a:r>
            <a:r>
              <a:rPr lang="en-US" sz="1400" b="0" i="0" dirty="0">
                <a:solidFill>
                  <a:schemeClr val="bg1">
                    <a:lumMod val="75000"/>
                  </a:schemeClr>
                </a:solidFill>
                <a:effectLst/>
                <a:latin typeface="Arial Narrow" panose="020B0606020202030204" pitchFamily="34" charset="0"/>
              </a:rPr>
              <a:t>, 607-642.</a:t>
            </a:r>
            <a:endParaRPr lang="en-GB" sz="1400" dirty="0">
              <a:solidFill>
                <a:schemeClr val="bg1">
                  <a:lumMod val="75000"/>
                </a:schemeClr>
              </a:solidFill>
              <a:latin typeface="Arial Narrow" panose="020B0606020202030204" pitchFamily="34" charset="0"/>
            </a:endParaRPr>
          </a:p>
        </p:txBody>
      </p:sp>
      <p:pic>
        <p:nvPicPr>
          <p:cNvPr id="12" name="Picture 11">
            <a:extLst>
              <a:ext uri="{FF2B5EF4-FFF2-40B4-BE49-F238E27FC236}">
                <a16:creationId xmlns:a16="http://schemas.microsoft.com/office/drawing/2014/main" id="{C1079FAE-E761-69CC-A65D-5FA1494B34B8}"/>
              </a:ext>
            </a:extLst>
          </p:cNvPr>
          <p:cNvPicPr>
            <a:picLocks noChangeAspect="1"/>
          </p:cNvPicPr>
          <p:nvPr/>
        </p:nvPicPr>
        <p:blipFill>
          <a:blip r:embed="rId2"/>
          <a:stretch>
            <a:fillRect/>
          </a:stretch>
        </p:blipFill>
        <p:spPr>
          <a:xfrm>
            <a:off x="1945210" y="1744197"/>
            <a:ext cx="7877907" cy="3952774"/>
          </a:xfrm>
          <a:prstGeom prst="rect">
            <a:avLst/>
          </a:prstGeom>
        </p:spPr>
      </p:pic>
      <p:pic>
        <p:nvPicPr>
          <p:cNvPr id="18" name="Picture 17">
            <a:extLst>
              <a:ext uri="{FF2B5EF4-FFF2-40B4-BE49-F238E27FC236}">
                <a16:creationId xmlns:a16="http://schemas.microsoft.com/office/drawing/2014/main" id="{E04805A6-C0EC-2C07-B33A-6A1B5C08EC7B}"/>
              </a:ext>
            </a:extLst>
          </p:cNvPr>
          <p:cNvPicPr>
            <a:picLocks noChangeAspect="1"/>
          </p:cNvPicPr>
          <p:nvPr/>
        </p:nvPicPr>
        <p:blipFill>
          <a:blip r:embed="rId3"/>
          <a:stretch>
            <a:fillRect/>
          </a:stretch>
        </p:blipFill>
        <p:spPr>
          <a:xfrm>
            <a:off x="2479996" y="5696971"/>
            <a:ext cx="7232007" cy="457240"/>
          </a:xfrm>
          <a:prstGeom prst="rect">
            <a:avLst/>
          </a:prstGeom>
        </p:spPr>
      </p:pic>
    </p:spTree>
    <p:extLst>
      <p:ext uri="{BB962C8B-B14F-4D97-AF65-F5344CB8AC3E}">
        <p14:creationId xmlns:p14="http://schemas.microsoft.com/office/powerpoint/2010/main" val="40291504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4d134da-d6f3-461f-af8e-3bfb2bfff74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523A74E1972F44AAA0600EFA83AA79F" ma:contentTypeVersion="16" ma:contentTypeDescription="Crear nuevo documento." ma:contentTypeScope="" ma:versionID="dfe29762af6041c5b1201faa89b491a9">
  <xsd:schema xmlns:xsd="http://www.w3.org/2001/XMLSchema" xmlns:xs="http://www.w3.org/2001/XMLSchema" xmlns:p="http://schemas.microsoft.com/office/2006/metadata/properties" xmlns:ns3="c4d134da-d6f3-461f-af8e-3bfb2bfff741" xmlns:ns4="86c9162b-13b9-457b-b21f-5f4e03d55e2f" targetNamespace="http://schemas.microsoft.com/office/2006/metadata/properties" ma:root="true" ma:fieldsID="61fddf026911e5f5853527af7840ca8b" ns3:_="" ns4:_="">
    <xsd:import namespace="c4d134da-d6f3-461f-af8e-3bfb2bfff741"/>
    <xsd:import namespace="86c9162b-13b9-457b-b21f-5f4e03d55e2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d134da-d6f3-461f-af8e-3bfb2bfff74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_activity" ma:index="2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c9162b-13b9-457b-b21f-5f4e03d55e2f" elementFormDefault="qualified">
    <xsd:import namespace="http://schemas.microsoft.com/office/2006/documentManagement/types"/>
    <xsd:import namespace="http://schemas.microsoft.com/office/infopath/2007/PartnerControls"/>
    <xsd:element name="SharedWithUsers" ma:index="14"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les de uso compartido" ma:internalName="SharedWithDetails" ma:readOnly="true">
      <xsd:simpleType>
        <xsd:restriction base="dms:Note">
          <xsd:maxLength value="255"/>
        </xsd:restriction>
      </xsd:simpleType>
    </xsd:element>
    <xsd:element name="SharingHintHash" ma:index="16"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2C2422-BD92-4B39-A790-E362B62FABAA}">
  <ds:schemaRefs>
    <ds:schemaRef ds:uri="http://schemas.openxmlformats.org/package/2006/metadata/core-properties"/>
    <ds:schemaRef ds:uri="http://purl.org/dc/terms/"/>
    <ds:schemaRef ds:uri="http://purl.org/dc/elements/1.1/"/>
    <ds:schemaRef ds:uri="86c9162b-13b9-457b-b21f-5f4e03d55e2f"/>
    <ds:schemaRef ds:uri="http://schemas.microsoft.com/office/2006/documentManagement/types"/>
    <ds:schemaRef ds:uri="c4d134da-d6f3-461f-af8e-3bfb2bfff741"/>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3615588-8495-4E6D-9D9A-F360716345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d134da-d6f3-461f-af8e-3bfb2bfff741"/>
    <ds:schemaRef ds:uri="86c9162b-13b9-457b-b21f-5f4e03d55e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DA8B0C-206D-4753-9BBF-0A4E501877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3234</TotalTime>
  <Words>3915</Words>
  <Application>Microsoft Office PowerPoint</Application>
  <PresentationFormat>Widescreen</PresentationFormat>
  <Paragraphs>634</Paragraphs>
  <Slides>51</Slides>
  <Notes>7</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Integral</vt:lpstr>
      <vt:lpstr>1 VRAIN, Universitat Politècnica de València 2 Leverhulme Centre for the Future of Intelligence, University of Cambridge 3 Centre for the Study of Existential Risk, University of Cambridge  http://josephorallo.webs.upv.es/   </vt:lpstr>
      <vt:lpstr>PowerPoint Presentation</vt:lpstr>
      <vt:lpstr>Limitations of classical irt... </vt:lpstr>
      <vt:lpstr>And Extensions... And other approaches</vt:lpstr>
      <vt:lpstr>PowerPoint Presentation</vt:lpstr>
      <vt:lpstr>Non-LOGISTIC IRT MODELS</vt:lpstr>
      <vt:lpstr>PowerPoint Presentation</vt:lpstr>
      <vt:lpstr>ONE DIMENSION IS RARELY ENOUGH</vt:lpstr>
      <vt:lpstr>ITEM RESPONSE SURFACES : compensatory</vt:lpstr>
      <vt:lpstr>ITEM RESPONSE SURFACES : partially compensatory</vt:lpstr>
      <vt:lpstr>PowerPoint Presentation</vt:lpstr>
      <vt:lpstr>LineAR LOGISTIC TEST MODELS (lltm)</vt:lpstr>
      <vt:lpstr>LineAR LOGISTIC TEST MODELS (lltm)</vt:lpstr>
      <vt:lpstr>How to elicit DIFFICULTIES? EXTRINSIC</vt:lpstr>
      <vt:lpstr>How to elicit DIFFICULTIES? INTRINSIC</vt:lpstr>
      <vt:lpstr>AUTOMATED demand Annotation in nlp</vt:lpstr>
      <vt:lpstr>LLM for demand annotation</vt:lpstr>
      <vt:lpstr>Could we use lltm?</vt:lpstr>
      <vt:lpstr>Yes, but we didn’t (used xg-boost)</vt:lpstr>
      <vt:lpstr>PowerPoint Presentation</vt:lpstr>
      <vt:lpstr>Data for difficulty</vt:lpstr>
      <vt:lpstr>Yes, we can</vt:lpstr>
      <vt:lpstr>PowerPoint Presentation</vt:lpstr>
      <vt:lpstr>definition</vt:lpstr>
      <vt:lpstr>PROBLEM SPACE</vt:lpstr>
      <vt:lpstr>System space</vt:lpstr>
      <vt:lpstr>LMs predict LMs</vt:lpstr>
      <vt:lpstr>PowerPoint Presentation</vt:lpstr>
      <vt:lpstr>How can we identify capabilities?</vt:lpstr>
      <vt:lpstr>Identifying features of interest</vt:lpstr>
      <vt:lpstr>dimensions and agent characteristic curves</vt:lpstr>
      <vt:lpstr>Capabilities vs no-capabilities</vt:lpstr>
      <vt:lpstr>Predicting performance POSSIBLE</vt:lpstr>
      <vt:lpstr>Predicting performance NOT POSSIBLE?</vt:lpstr>
      <vt:lpstr>Predicting performance (comparison)</vt:lpstr>
      <vt:lpstr>PowerPoint Presentation</vt:lpstr>
      <vt:lpstr>MEASUREMENT LAYOUTS : simple example (aaio)</vt:lpstr>
      <vt:lpstr>MEASUREMENT LAYOUTS : more complex (o-piaagets)</vt:lpstr>
      <vt:lpstr>MEASUREMENT LAYOUTS : more complex (o-piaagets)</vt:lpstr>
      <vt:lpstr>MEASUREMENT LAYOUTS : predictability</vt:lpstr>
      <vt:lpstr>PowerPoint Presentation</vt:lpstr>
      <vt:lpstr>OTHER METHODS</vt:lpstr>
      <vt:lpstr>?</vt:lpstr>
      <vt:lpstr>Populational? Instance-level?</vt:lpstr>
      <vt:lpstr>MULTIDIMENSIONAL IRT GENERALISED?</vt:lpstr>
      <vt:lpstr>Summary OF approaches</vt:lpstr>
      <vt:lpstr>PowerPoint Presentation</vt:lpstr>
      <vt:lpstr>challenges</vt:lpstr>
      <vt:lpstr>NEEDS</vt:lpstr>
      <vt:lpstr>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Hernández Orallo</dc:creator>
  <cp:lastModifiedBy>José Hernández Orallo</cp:lastModifiedBy>
  <cp:revision>139</cp:revision>
  <dcterms:created xsi:type="dcterms:W3CDTF">2022-01-29T18:29:28Z</dcterms:created>
  <dcterms:modified xsi:type="dcterms:W3CDTF">2024-01-22T14:46:24Z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0x010100B523A74E1972F44AAA0600EFA83AA79F</vt:lpwstr>
  </property>
</Properties>
</file>